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76" r:id="rId3"/>
    <p:sldId id="298" r:id="rId4"/>
    <p:sldId id="299" r:id="rId5"/>
    <p:sldId id="304" r:id="rId6"/>
    <p:sldId id="278" r:id="rId7"/>
    <p:sldId id="305" r:id="rId8"/>
    <p:sldId id="307" r:id="rId9"/>
    <p:sldId id="309" r:id="rId10"/>
    <p:sldId id="321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262" r:id="rId21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82" autoAdjust="0"/>
    <p:restoredTop sz="91774" autoAdjust="0"/>
  </p:normalViewPr>
  <p:slideViewPr>
    <p:cSldViewPr>
      <p:cViewPr>
        <p:scale>
          <a:sx n="60" d="100"/>
          <a:sy n="60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266E7-A7D4-4E54-AB03-F6DC114A0E5F}" type="datetimeFigureOut">
              <a:rPr lang="zh-CN" altLang="en-US" smtClean="0"/>
              <a:pPr/>
              <a:t>2016/10/12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1E33C-C809-4BB5-B6B5-3FAC29AAA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481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标题：微软雅黑 加粗 </a:t>
            </a:r>
            <a:r>
              <a:rPr lang="en-US" altLang="zh-CN" smtClean="0"/>
              <a:t>36pt </a:t>
            </a:r>
            <a:r>
              <a:rPr lang="zh-CN" altLang="en-US" smtClean="0"/>
              <a:t>蓝色 深色</a:t>
            </a:r>
            <a:r>
              <a:rPr lang="en-US" altLang="zh-CN" smtClean="0"/>
              <a:t>50%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报告人、日期：微软雅黑 </a:t>
            </a:r>
            <a:r>
              <a:rPr lang="en-US" altLang="zh-CN" smtClean="0"/>
              <a:t>16pt </a:t>
            </a:r>
            <a:r>
              <a:rPr lang="zh-CN" altLang="en-US" smtClean="0"/>
              <a:t>蓝色 深色</a:t>
            </a:r>
            <a:r>
              <a:rPr lang="en-US" altLang="zh-CN" smtClean="0"/>
              <a:t>50%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E33C-C809-4BB5-B6B5-3FAC29AAAA1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450B76-314A-4FAE-8A1D-DA0C861DCEF8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A01A8-2E4E-4870-BCD4-8699635A0189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E33C-C809-4BB5-B6B5-3FAC29AAAA1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455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dirty="0" smtClean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EDA8C5EF-D1E5-4F42-A485-39E1F1749BF4}" type="slidenum">
              <a:rPr lang="zh-CN" altLang="en-US" sz="1200">
                <a:solidFill>
                  <a:prstClr val="black"/>
                </a:solidFill>
              </a:rPr>
              <a:pPr algn="r">
                <a:defRPr/>
              </a:pPr>
              <a:t>4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DB246-7810-4A5E-9B05-BCBFBEDE68F6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495E219D-7B71-45A0-A57E-FCF75951D41B}" type="slidenum">
              <a:rPr lang="zh-CN" altLang="en-US" sz="1200">
                <a:solidFill>
                  <a:prstClr val="black"/>
                </a:solidFill>
              </a:rPr>
              <a:pPr algn="r">
                <a:defRPr/>
              </a:pPr>
              <a:t>7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C834E-1A03-4C02-A090-31ECB9B543FE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dirty="0" smtClean="0">
              <a:solidFill>
                <a:srgbClr val="000000"/>
              </a:solidFill>
              <a:latin typeface="微软雅黑" pitchFamily="34" charset="-122"/>
              <a:ea typeface="仿宋_GB2312"/>
              <a:cs typeface="仿宋_GB2312"/>
              <a:sym typeface="微软雅黑" pitchFamily="34" charset="-122"/>
            </a:endParaRPr>
          </a:p>
          <a:p>
            <a:pPr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79C86-3671-48BD-BD32-1F5D27CB7A74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defRPr/>
            </a:pPr>
            <a:endParaRPr lang="zh-CN" altLang="en-US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44D2D-67BD-4653-869A-07A486BB8D66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09B10-B939-451C-B9B2-93C174289C9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周年ppt宽屏背景-08.jpg"/>
          <p:cNvPicPr>
            <a:picLocks noGrp="1" noChangeAspect="1"/>
          </p:cNvPicPr>
          <p:nvPr isPhoto="1" userDrawn="1"/>
        </p:nvPicPr>
        <p:blipFill>
          <a:blip r:embed="rId2" cstate="print"/>
          <a:stretch>
            <a:fillRect/>
          </a:stretch>
        </p:blipFill>
        <p:spPr>
          <a:xfrm>
            <a:off x="0" y="372"/>
            <a:ext cx="9144000" cy="6857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813044"/>
            <a:ext cx="7772400" cy="124813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696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2493-8A4C-4085-B8CF-DFD6719890BE}" type="datetimeFigureOut">
              <a:rPr lang="zh-CN" altLang="en-US" smtClean="0"/>
              <a:pPr/>
              <a:t>2016/10/12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4CD-4B43-4149-9CCC-43606C1BC9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2493-8A4C-4085-B8CF-DFD6719890BE}" type="datetimeFigureOut">
              <a:rPr lang="zh-CN" altLang="en-US" smtClean="0"/>
              <a:pPr/>
              <a:t>2016/10/12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4CD-4B43-4149-9CCC-43606C1BC9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2493-8A4C-4085-B8CF-DFD6719890BE}" type="datetimeFigureOut">
              <a:rPr lang="zh-CN" altLang="en-US" smtClean="0"/>
              <a:pPr/>
              <a:t>2016/10/12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0E4CD-4B43-4149-9CCC-43606C1BC93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 descr="20周年ppt宽屏背景-11.jpg"/>
          <p:cNvPicPr>
            <a:picLocks noGrp="1" noChangeAspect="1"/>
          </p:cNvPicPr>
          <p:nvPr isPhoto="1" userDrawn="1"/>
        </p:nvPicPr>
        <p:blipFill>
          <a:blip r:embed="rId2" cstate="print"/>
          <a:stretch>
            <a:fillRect/>
          </a:stretch>
        </p:blipFill>
        <p:spPr>
          <a:xfrm>
            <a:off x="0" y="372"/>
            <a:ext cx="9144000" cy="6857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周年ppt宽屏背景-24.jpg"/>
          <p:cNvPicPr>
            <a:picLocks noGrp="1" noChangeAspect="1"/>
          </p:cNvPicPr>
          <p:nvPr isPhoto="1" userDrawn="1"/>
        </p:nvPicPr>
        <p:blipFill>
          <a:blip r:embed="rId5" cstate="print"/>
          <a:stretch>
            <a:fillRect/>
          </a:stretch>
        </p:blipFill>
        <p:spPr>
          <a:xfrm>
            <a:off x="0" y="372"/>
            <a:ext cx="9144000" cy="6857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356658"/>
            <a:ext cx="8229600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2493-8A4C-4085-B8CF-DFD6719890BE}" type="datetimeFigureOut">
              <a:rPr lang="zh-CN" altLang="en-US" smtClean="0"/>
              <a:pPr/>
              <a:t>2016/10/12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E4CD-4B43-4149-9CCC-43606C1BC9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>
              <a:lumMod val="50000"/>
            </a:schemeClr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67544" y="4125077"/>
            <a:ext cx="8566720" cy="1248139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HPV E6/E7 mRNA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的临床</a:t>
            </a:r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应用 </a:t>
            </a:r>
            <a:endParaRPr lang="zh-CN" altLang="en-US" sz="3600" b="1" dirty="0" smtClean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副标题 5"/>
          <p:cNvSpPr txBox="1">
            <a:spLocks/>
          </p:cNvSpPr>
          <p:nvPr/>
        </p:nvSpPr>
        <p:spPr>
          <a:xfrm>
            <a:off x="1259632" y="5467672"/>
            <a:ext cx="6400800" cy="769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周林\Logo各形式\logo+slogan(横式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71463"/>
            <a:ext cx="11572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328181"/>
              </p:ext>
            </p:extLst>
          </p:nvPr>
        </p:nvGraphicFramePr>
        <p:xfrm>
          <a:off x="214282" y="1000108"/>
          <a:ext cx="8672183" cy="5235606"/>
        </p:xfrm>
        <a:graphic>
          <a:graphicData uri="http://schemas.openxmlformats.org/drawingml/2006/table">
            <a:tbl>
              <a:tblPr/>
              <a:tblGrid>
                <a:gridCol w="2087463"/>
                <a:gridCol w="2192233"/>
                <a:gridCol w="4392487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楷体" pitchFamily="49" charset="-122"/>
                        </a:rPr>
                        <a:t>检测方法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8B4E4"/>
                        </a:gs>
                        <a:gs pos="50000">
                          <a:srgbClr val="C0D0ED"/>
                        </a:gs>
                        <a:gs pos="100000">
                          <a:srgbClr val="E1E7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楷体" pitchFamily="49" charset="-122"/>
                        </a:rPr>
                        <a:t>检测靶标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8B4E4"/>
                        </a:gs>
                        <a:gs pos="50000">
                          <a:srgbClr val="C0D0ED"/>
                        </a:gs>
                        <a:gs pos="100000">
                          <a:srgbClr val="E1E7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楷体" pitchFamily="49" charset="-122"/>
                        </a:rPr>
                        <a:t>主要检测意义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8B4E4"/>
                        </a:gs>
                        <a:gs pos="50000">
                          <a:srgbClr val="C0D0ED"/>
                        </a:gs>
                        <a:gs pos="100000">
                          <a:srgbClr val="E1E7F5"/>
                        </a:gs>
                      </a:gsLst>
                      <a:lin ang="5400000" scaled="1"/>
                    </a:gra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巴氏涂片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楷体" pitchFamily="49" charset="-122"/>
                        </a:rPr>
                        <a:t>宫颈上皮细胞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楷体" pitchFamily="49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楷体" pitchFamily="49" charset="-122"/>
                        </a:rPr>
                        <a:t>（细胞形态学）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楷体" pitchFamily="49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楷体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HY견고딕"/>
                      </a:endParaRP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HY견고딕"/>
                        </a:rPr>
                        <a:t>提示宫颈细胞已发生的病变情况</a:t>
                      </a:r>
                      <a:endParaRPr kumimoji="0" 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HY견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液基细胞学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（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TCT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HPV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病毒学（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HPV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分型及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HC2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HPV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病毒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DNA</a:t>
                      </a: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（病因学）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HY견고딕"/>
                        </a:rPr>
                        <a:t>提示感染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HY견고딕"/>
                        </a:rPr>
                        <a:t>是否存在</a:t>
                      </a:r>
                      <a:endParaRPr kumimoji="0" 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HY견고딕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E6E7 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宋体" pitchFamily="2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mRNA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宋体" pitchFamily="2" charset="-122"/>
                        </a:rPr>
                        <a:t>检测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病毒癌基因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（病程进展）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提示癌基因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是否</a:t>
                      </a:r>
                      <a:r>
                        <a:rPr kumimoji="0" lang="zh-CN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转录表达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，活跃态。风险及进展方向评估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微软雅黑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2014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阴道镜检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楷体" pitchFamily="49" charset="-122"/>
                        </a:rPr>
                        <a:t>宫颈内表面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HY견고딕"/>
                        </a:rPr>
                        <a:t>提示已发展到宫颈表面的病变及位置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宫颈活检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楷体" pitchFamily="49" charset="-122"/>
                        </a:rPr>
                        <a:t>宫颈组织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HY견고딕"/>
                        </a:rPr>
                        <a:t>确诊金标准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97" name="标题 1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672075"/>
          </a:xfrm>
          <a:ln/>
        </p:spPr>
        <p:txBody>
          <a:bodyPr>
            <a:normAutofit/>
          </a:bodyPr>
          <a:lstStyle/>
          <a:p>
            <a:r>
              <a:rPr lang="zh-CN" b="1" dirty="0">
                <a:solidFill>
                  <a:srgbClr val="000000"/>
                </a:solidFill>
                <a:sym typeface="宋体" pitchFamily="2" charset="-122"/>
              </a:rPr>
              <a:t>宫颈癌检测方法汇总</a:t>
            </a:r>
          </a:p>
        </p:txBody>
      </p:sp>
    </p:spTree>
    <p:extLst>
      <p:ext uri="{BB962C8B-B14F-4D97-AF65-F5344CB8AC3E}">
        <p14:creationId xmlns:p14="http://schemas.microsoft.com/office/powerpoint/2010/main" xmlns="" val="422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6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500042"/>
            <a:ext cx="8229600" cy="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E6/E7 mRNA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</a:t>
            </a:r>
            <a:r>
              <a:rPr lang="zh-CN" altLang="en-US" b="1" dirty="0" smtClean="0">
                <a:solidFill>
                  <a:srgbClr val="000000"/>
                </a:solidFill>
                <a:sym typeface="微软雅黑" pitchFamily="34" charset="-122"/>
              </a:rPr>
              <a:t>临床应用人群</a:t>
            </a:r>
            <a:endParaRPr lang="zh-CN" altLang="en-US" b="1" dirty="0" smtClean="0">
              <a:solidFill>
                <a:srgbClr val="000000"/>
              </a:solidFill>
              <a:latin typeface="微软雅黑" pitchFamily="34" charset="-122"/>
              <a:ea typeface="仿宋_GB2312"/>
              <a:cs typeface="仿宋_GB2312"/>
              <a:sym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3332" y="1772323"/>
            <a:ext cx="8173218" cy="96128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筛查与诊断</a:t>
            </a: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en-US" altLang="zh-CN" sz="2000" b="1" kern="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TCT</a:t>
            </a:r>
            <a:r>
              <a:rPr lang="zh-CN" altLang="en-US" sz="2000" b="1" kern="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 kern="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HPV</a:t>
            </a:r>
            <a:r>
              <a:rPr lang="zh-CN" altLang="en-US" sz="2000" b="1" kern="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其中任何一项</a:t>
            </a:r>
            <a:r>
              <a:rPr lang="zh-CN" altLang="en-US" sz="2000" b="1" kern="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阳性、</a:t>
            </a:r>
            <a:r>
              <a:rPr lang="en-US" altLang="zh-CN" sz="2000" b="1" kern="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CIN</a:t>
            </a:r>
            <a:r>
              <a:rPr lang="zh-CN" altLang="en-US" sz="2000" b="1" kern="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人群</a:t>
            </a:r>
            <a:r>
              <a:rPr lang="en-US" altLang="zh-CN" sz="2000" kern="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20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鉴别一过性感染，评估风险及病程进展</a:t>
            </a:r>
            <a:r>
              <a:rPr lang="zh-CN" altLang="en-US" sz="20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方向</a:t>
            </a:r>
            <a:endParaRPr lang="zh-CN" altLang="en-US" sz="2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714348" y="3205390"/>
            <a:ext cx="8064500" cy="4996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手术及预后评估</a:t>
            </a: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</a:p>
        </p:txBody>
      </p:sp>
      <p:sp>
        <p:nvSpPr>
          <p:cNvPr id="7" name="矩形 6"/>
          <p:cNvSpPr/>
          <p:nvPr/>
        </p:nvSpPr>
        <p:spPr>
          <a:xfrm>
            <a:off x="3854163" y="3356500"/>
            <a:ext cx="4211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E6/E7</a:t>
            </a:r>
            <a:r>
              <a:rPr lang="zh-CN" altLang="en-US" sz="2000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评估手术复发风险及预后情况</a:t>
            </a:r>
            <a:endParaRPr lang="zh-CN" altLang="en-US" sz="2000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714348" y="4000504"/>
            <a:ext cx="57266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3. 30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岁以下年轻女性</a:t>
            </a:r>
            <a:r>
              <a:rPr lang="en-US" altLang="zh-CN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TCT+E6E7 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合适时机筛查</a:t>
            </a: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5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714348" y="357166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E6/E7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报告单格式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4429132"/>
            <a:ext cx="75612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结果解读：两个指标</a:t>
            </a:r>
          </a:p>
          <a:p>
            <a:pPr indent="266700" algn="just" eaLnBrk="0" fontAlgn="ctr" hangingPunct="0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zh-CN" altLang="en-US" sz="2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 </a:t>
            </a:r>
            <a:r>
              <a:rPr lang="en-US" altLang="zh-CN" sz="20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H Risk</a:t>
            </a:r>
            <a:r>
              <a:rPr lang="zh-CN" altLang="en-US" sz="20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风险指数：</a:t>
            </a:r>
            <a:r>
              <a:rPr lang="zh-CN" altLang="en-US" sz="2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＜</a:t>
            </a:r>
            <a:r>
              <a:rPr lang="en-US" altLang="zh-CN" sz="2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1</a:t>
            </a:r>
            <a:r>
              <a:rPr lang="zh-CN" altLang="en-US" sz="2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为阴性；≥</a:t>
            </a:r>
            <a:r>
              <a:rPr lang="en-US" altLang="zh-CN" sz="2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1</a:t>
            </a:r>
            <a:r>
              <a:rPr lang="zh-CN" altLang="en-US" sz="2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为阳性。</a:t>
            </a:r>
            <a:endParaRPr lang="en-US" altLang="zh-CN" sz="2000" kern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sym typeface="楷体" pitchFamily="49" charset="-122"/>
            </a:endParaRPr>
          </a:p>
          <a:p>
            <a:pPr indent="266700" algn="just" eaLnBrk="0" fontAlgn="ctr" hangingPunct="0">
              <a:lnSpc>
                <a:spcPct val="150000"/>
              </a:lnSpc>
              <a:spcBef>
                <a:spcPts val="600"/>
              </a:spcBef>
              <a:buFontTx/>
              <a:buChar char="•"/>
              <a:defRPr/>
            </a:pPr>
            <a:r>
              <a:rPr lang="zh-CN" altLang="en-US" sz="2000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 </a:t>
            </a:r>
            <a:r>
              <a:rPr lang="zh-CN" altLang="en-US" sz="20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拷贝数</a:t>
            </a:r>
            <a:r>
              <a:rPr lang="en-US" altLang="zh-CN" sz="20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copies</a:t>
            </a:r>
            <a:r>
              <a:rPr lang="zh-CN" altLang="en-US" sz="2000" b="1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：</a:t>
            </a:r>
            <a:r>
              <a:rPr lang="zh-CN" altLang="en-US" sz="20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半定量结果 </a:t>
            </a:r>
            <a:r>
              <a:rPr lang="en-US" altLang="zh-CN" sz="20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, </a:t>
            </a:r>
            <a:r>
              <a:rPr lang="zh-CN" altLang="en-US" sz="20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楷体" pitchFamily="49" charset="-122"/>
              </a:rPr>
              <a:t>值越高，癌变风险越高。</a:t>
            </a:r>
          </a:p>
        </p:txBody>
      </p:sp>
      <p:pic>
        <p:nvPicPr>
          <p:cNvPr id="27652" name="图片 5" descr="QQ截图201508201613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07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9" descr="t013393a054ccaf817c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98"/>
          <a:stretch>
            <a:fillRect/>
          </a:stretch>
        </p:blipFill>
        <p:spPr bwMode="auto">
          <a:xfrm>
            <a:off x="1835150" y="3213100"/>
            <a:ext cx="1368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56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714348" y="285728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E6/E7</a:t>
            </a: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阳性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报告单案例</a:t>
            </a:r>
            <a:endParaRPr lang="zh-CN" altLang="en-US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714375"/>
            <a:ext cx="77755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05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检测结果说明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05064"/>
            <a:ext cx="1800225" cy="615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低度病变</a:t>
            </a:r>
            <a:r>
              <a:rPr lang="zh-CN" altLang="en-US" sz="1600" b="1" kern="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b="1" kern="0" dirty="0">
                <a:latin typeface="微软雅黑" pitchFamily="34" charset="-122"/>
                <a:ea typeface="微软雅黑" pitchFamily="34" charset="-122"/>
              </a:rPr>
              <a:t>&lt;1000</a:t>
            </a:r>
            <a:r>
              <a:rPr lang="zh-CN" altLang="en-US" sz="1600" b="1" kern="0" dirty="0">
                <a:latin typeface="微软雅黑" pitchFamily="34" charset="-122"/>
                <a:ea typeface="微软雅黑" pitchFamily="34" charset="-122"/>
              </a:rPr>
              <a:t>拷贝）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13126" y="4113014"/>
            <a:ext cx="3529012" cy="4000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b="1" kern="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个月内随访</a:t>
            </a:r>
            <a:r>
              <a:rPr lang="en-US" altLang="zh-CN" sz="2000" b="1" kern="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TCT+E6/E7</a:t>
            </a:r>
            <a:endParaRPr lang="zh-CN" altLang="en-US" b="1" dirty="0">
              <a:solidFill>
                <a:srgbClr val="000099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14713" y="5305226"/>
            <a:ext cx="3841700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建议</a:t>
            </a:r>
            <a:r>
              <a:rPr lang="zh-CN" altLang="en-US" sz="2000" b="1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立行阴道镜检查或酌情活检</a:t>
            </a:r>
            <a:endParaRPr lang="zh-CN" altLang="en-US" b="1" dirty="0">
              <a:solidFill>
                <a:srgbClr val="000099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197276"/>
            <a:ext cx="1800225" cy="615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中高度病变</a:t>
            </a:r>
            <a:endParaRPr lang="en-US" altLang="zh-CN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600" b="1" kern="0" dirty="0">
                <a:latin typeface="微软雅黑" pitchFamily="34" charset="-122"/>
                <a:ea typeface="微软雅黑" pitchFamily="34" charset="-122"/>
              </a:rPr>
              <a:t>（＞</a:t>
            </a:r>
            <a:r>
              <a:rPr lang="en-US" altLang="zh-CN" sz="1600" b="1" kern="0" dirty="0">
                <a:latin typeface="微软雅黑" pitchFamily="34" charset="-122"/>
                <a:ea typeface="微软雅黑" pitchFamily="34" charset="-122"/>
              </a:rPr>
              <a:t> 1000</a:t>
            </a:r>
            <a:r>
              <a:rPr lang="zh-CN" altLang="en-US" sz="1600" b="1" kern="0" dirty="0">
                <a:latin typeface="微软雅黑" pitchFamily="34" charset="-122"/>
                <a:ea typeface="微软雅黑" pitchFamily="34" charset="-122"/>
              </a:rPr>
              <a:t>拷贝）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15"/>
          <p:cNvSpPr>
            <a:spLocks noChangeArrowheads="1"/>
          </p:cNvSpPr>
          <p:nvPr/>
        </p:nvSpPr>
        <p:spPr bwMode="auto">
          <a:xfrm>
            <a:off x="656540" y="2391271"/>
            <a:ext cx="7988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阴性： 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多为一过性感染，不必恐慌，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1-2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年后随访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0034" y="1000108"/>
            <a:ext cx="8339562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结合</a:t>
            </a:r>
            <a:r>
              <a:rPr lang="en-US" altLang="zh-CN" sz="2000" b="1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TCT</a:t>
            </a:r>
            <a:r>
              <a:rPr lang="zh-CN" altLang="en-US" sz="2000" b="1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等结果、病人情况</a:t>
            </a:r>
            <a:r>
              <a:rPr lang="zh-CN" altLang="en-US" sz="2000" b="1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处理</a:t>
            </a:r>
            <a:r>
              <a:rPr lang="en-US" altLang="zh-CN" sz="2000" b="1" kern="0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b="1" dirty="0">
              <a:solidFill>
                <a:srgbClr val="C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689237" y="3068960"/>
            <a:ext cx="49366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阳性：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有持续感染趋向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1" name="直接箭头连接符 10"/>
          <p:cNvCxnSpPr>
            <a:stCxn id="4" idx="3"/>
            <a:endCxn id="5" idx="1"/>
          </p:cNvCxnSpPr>
          <p:nvPr/>
        </p:nvCxnSpPr>
        <p:spPr>
          <a:xfrm flipV="1">
            <a:off x="2555801" y="4313039"/>
            <a:ext cx="1457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7" idx="3"/>
            <a:endCxn id="6" idx="1"/>
          </p:cNvCxnSpPr>
          <p:nvPr/>
        </p:nvCxnSpPr>
        <p:spPr>
          <a:xfrm>
            <a:off x="2555801" y="5505251"/>
            <a:ext cx="1458912" cy="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578396" y="1827256"/>
            <a:ext cx="5831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情况一：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TCT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阴性，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HPV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阳性人群</a:t>
            </a:r>
            <a:endParaRPr lang="zh-CN" altLang="en-US" sz="20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7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检测结果说明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642910" y="2428868"/>
            <a:ext cx="7771904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阴性： 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提示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维持原状和转归可能，可保守随访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个月复查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TCT+E6E7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，或病理组织加做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阳性积极处理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5"/>
          <p:cNvSpPr>
            <a:spLocks noChangeArrowheads="1"/>
          </p:cNvSpPr>
          <p:nvPr/>
        </p:nvSpPr>
        <p:spPr bwMode="auto">
          <a:xfrm>
            <a:off x="714348" y="1428736"/>
            <a:ext cx="6839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常见情况二：细胞</a:t>
            </a:r>
            <a:r>
              <a:rPr lang="zh-CN" altLang="en-US" sz="2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学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异常，</a:t>
            </a:r>
            <a:r>
              <a:rPr lang="en-US" altLang="zh-CN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CINI/CINII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人群</a:t>
            </a:r>
            <a:endParaRPr lang="zh-CN" altLang="en-US" sz="20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19"/>
          <p:cNvSpPr>
            <a:spLocks noChangeArrowheads="1"/>
          </p:cNvSpPr>
          <p:nvPr/>
        </p:nvSpPr>
        <p:spPr bwMode="auto">
          <a:xfrm>
            <a:off x="714348" y="3786190"/>
            <a:ext cx="8753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阳性：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往恶变方向进展，建议积极处理或酌情手术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6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检测结果说明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7" name="矩形 15"/>
          <p:cNvSpPr>
            <a:spLocks noChangeArrowheads="1"/>
          </p:cNvSpPr>
          <p:nvPr/>
        </p:nvSpPr>
        <p:spPr bwMode="auto">
          <a:xfrm>
            <a:off x="511405" y="1268760"/>
            <a:ext cx="6407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情况三：手术病人 （病检组织或液基细胞学）</a:t>
            </a:r>
            <a:endParaRPr lang="zh-CN" altLang="en-US" sz="20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3311" y="1988840"/>
            <a:ext cx="8790979" cy="1428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、手术后组织边缘切片，加做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评估复发可能性</a:t>
            </a:r>
            <a:endParaRPr lang="en-US" altLang="zh-CN" sz="2000" b="1" dirty="0" smtClean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阴性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切除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较干净</a:t>
            </a:r>
            <a:endParaRPr lang="en-US" altLang="zh-CN" sz="2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阳性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:  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提示可能有残留整合态病变，复发可能性大</a:t>
            </a:r>
            <a:endParaRPr lang="zh-CN" altLang="en-US" sz="2000" dirty="0"/>
          </a:p>
        </p:txBody>
      </p:sp>
      <p:sp>
        <p:nvSpPr>
          <p:cNvPr id="29" name="矩形 28"/>
          <p:cNvSpPr/>
          <p:nvPr/>
        </p:nvSpPr>
        <p:spPr>
          <a:xfrm>
            <a:off x="545088" y="3714752"/>
            <a:ext cx="8598912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II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、手术后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3-6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月，液基细胞学</a:t>
            </a: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TCT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样本，评估预后</a:t>
            </a:r>
            <a:endParaRPr lang="en-US" altLang="zh-CN" sz="2000" b="1" dirty="0" smtClean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阴性，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预后较好，定期随访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b="1" dirty="0" smtClean="0">
              <a:solidFill>
                <a:srgbClr val="0000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20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rPr>
              <a:t>阳性：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手术</a:t>
            </a:r>
            <a:r>
              <a:rPr lang="zh-CN" altLang="en-US" sz="20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后组织有复发或转移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可能</a:t>
            </a:r>
          </a:p>
        </p:txBody>
      </p:sp>
    </p:spTree>
    <p:extLst>
      <p:ext uri="{BB962C8B-B14F-4D97-AF65-F5344CB8AC3E}">
        <p14:creationId xmlns:p14="http://schemas.microsoft.com/office/powerpoint/2010/main" xmlns="" val="29529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785786" y="428604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标本说明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429684" cy="50006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TCT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标本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筛查及辅助诊断</a:t>
            </a:r>
            <a:endPara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可取材自剩余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TCT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标本 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(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不少于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3 ml 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单独取材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步骤同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TCT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采样要求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复查取材时间间隔不低于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3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个月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  <a:sym typeface="Times New Roman" pitchFamily="18" charset="0"/>
              </a:rPr>
              <a:t>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  <a:sym typeface="Times New Roman" pitchFamily="18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标本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保存液室温下保存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周 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, 2-8</a:t>
            </a:r>
            <a:r>
              <a:rPr lang="zh-CN" altLang="zh-CN" sz="1800" b="1" dirty="0" smtClean="0">
                <a:latin typeface="微软雅黑" pitchFamily="34" charset="-122"/>
                <a:ea typeface="微软雅黑" pitchFamily="34" charset="-122"/>
              </a:rPr>
              <a:t>℃保存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800" b="1" dirty="0" smtClean="0">
                <a:latin typeface="微软雅黑" pitchFamily="34" charset="-122"/>
                <a:ea typeface="微软雅黑" pitchFamily="34" charset="-122"/>
              </a:rPr>
              <a:t>周，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-20</a:t>
            </a:r>
            <a:r>
              <a:rPr lang="zh-CN" altLang="zh-CN" sz="1800" b="1" dirty="0" smtClean="0">
                <a:latin typeface="微软雅黑" pitchFamily="34" charset="-122"/>
                <a:ea typeface="微软雅黑" pitchFamily="34" charset="-122"/>
              </a:rPr>
              <a:t>℃保存</a:t>
            </a: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800" b="1" dirty="0" smtClean="0">
                <a:latin typeface="微软雅黑" pitchFamily="34" charset="-122"/>
                <a:ea typeface="微软雅黑" pitchFamily="34" charset="-122"/>
              </a:rPr>
              <a:t>个月或更长。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zh-CN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3571875"/>
            <a:ext cx="87137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石蜡组织标本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术后评估</a:t>
            </a:r>
            <a:endParaRPr lang="en-US" altLang="zh-CN" sz="24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zh-CN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取材应尽可能避开结缔组织过多及深度糜烂组织区域。</a:t>
            </a:r>
            <a:endParaRPr lang="en-US" altLang="zh-CN" sz="2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fontAlgn="base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zh-CN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制作成石蜡标本后冷冻切片，选取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4-10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片厚度为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3-5 </a:t>
            </a:r>
            <a:r>
              <a:rPr lang="en-US" altLang="zh-CN" sz="2000" b="1" dirty="0" err="1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μm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的切片</a:t>
            </a:r>
            <a:r>
              <a:rPr lang="zh-CN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，直接放置于</a:t>
            </a:r>
            <a:r>
              <a:rPr lang="en-US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1.5 ml EP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管</a:t>
            </a:r>
            <a:r>
              <a:rPr lang="zh-CN" altLang="zh-CN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中送检。</a:t>
            </a:r>
          </a:p>
          <a:p>
            <a:pPr lvl="1" eaLnBrk="1" fontAlgn="base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zh-CN" altLang="en-US" sz="2000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4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E6/E7 </a:t>
            </a:r>
            <a:r>
              <a:rPr lang="en-US" altLang="zh-CN" b="1" dirty="0" smtClean="0">
                <a:solidFill>
                  <a:schemeClr val="tx1"/>
                </a:solidFill>
                <a:sym typeface="微软雅黑" pitchFamily="34" charset="-122"/>
              </a:rPr>
              <a:t>mRNA</a:t>
            </a:r>
            <a:r>
              <a:rPr lang="zh-CN" altLang="en-US" b="1" dirty="0" smtClean="0">
                <a:solidFill>
                  <a:schemeClr val="tx1"/>
                </a:solidFill>
              </a:rPr>
              <a:t>申请单填写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5800725"/>
            <a:ext cx="486886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00108"/>
            <a:ext cx="4719637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15008" y="2132856"/>
            <a:ext cx="270694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填写说明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：无特殊要求，为便于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阳性病例跟进，请老师配合尽量填写各项信息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一式二联：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一联随样本送检，一联由临床医生保管用于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E6E7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相关病案收集</a:t>
            </a:r>
          </a:p>
        </p:txBody>
      </p:sp>
      <p:sp>
        <p:nvSpPr>
          <p:cNvPr id="2" name="椭圆 1"/>
          <p:cNvSpPr/>
          <p:nvPr/>
        </p:nvSpPr>
        <p:spPr bwMode="auto">
          <a:xfrm>
            <a:off x="5643570" y="4786322"/>
            <a:ext cx="3095625" cy="130651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TCT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同时送样，注明</a:t>
            </a: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TCT+E6E7 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样本室分样</a:t>
            </a:r>
          </a:p>
        </p:txBody>
      </p:sp>
    </p:spTree>
    <p:extLst>
      <p:ext uri="{BB962C8B-B14F-4D97-AF65-F5344CB8AC3E}">
        <p14:creationId xmlns:p14="http://schemas.microsoft.com/office/powerpoint/2010/main" xmlns="" val="19729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2014640"/>
              </p:ext>
            </p:extLst>
          </p:nvPr>
        </p:nvGraphicFramePr>
        <p:xfrm>
          <a:off x="285720" y="1928802"/>
          <a:ext cx="8340477" cy="292895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579836"/>
                <a:gridCol w="3240360"/>
                <a:gridCol w="2520281"/>
              </a:tblGrid>
              <a:tr h="743158">
                <a:tc>
                  <a:txBody>
                    <a:bodyPr/>
                    <a:lstStyle/>
                    <a:p>
                      <a:pPr marL="0" marR="0" lvl="0" indent="304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收费代码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收费价格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报告单周期</a:t>
                      </a:r>
                      <a:endParaRPr kumimoji="0" 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270700003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三级：440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二级：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400</a:t>
                      </a:r>
                    </a:p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一级：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360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kumimoji="0" lang="zh-CN" altLang="en-US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个工作日</a:t>
                      </a:r>
                      <a:endParaRPr kumimoji="0" lang="en-US" altLang="zh-CN" sz="2000" u="none" strike="noStrike" kern="1200" cap="none" normalizeH="0" baseline="0" dirty="0" smtClean="0">
                        <a:ln>
                          <a:noFill/>
                        </a:ln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（周三周五检测，周四、周六出报告，）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1472" y="428604"/>
            <a:ext cx="8229600" cy="6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E6/E7mRNA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收费及报告单周期</a:t>
            </a:r>
            <a:endParaRPr lang="zh-CN" altLang="en-US" b="1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5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zh-CN" altLang="en-US" sz="4800" b="1" dirty="0">
                <a:latin typeface="华文楷体" pitchFamily="2" charset="-122"/>
                <a:ea typeface="华文楷体" pitchFamily="2" charset="-122"/>
              </a:rPr>
              <a:t>目录</a:t>
            </a:r>
          </a:p>
        </p:txBody>
      </p:sp>
      <p:grpSp>
        <p:nvGrpSpPr>
          <p:cNvPr id="6146" name="Group 36"/>
          <p:cNvGrpSpPr/>
          <p:nvPr/>
        </p:nvGrpSpPr>
        <p:grpSpPr bwMode="auto">
          <a:xfrm>
            <a:off x="1114425" y="2562225"/>
            <a:ext cx="6369050" cy="914400"/>
            <a:chOff x="1248" y="1208"/>
            <a:chExt cx="3983" cy="582"/>
          </a:xfrm>
        </p:grpSpPr>
        <p:grpSp>
          <p:nvGrpSpPr>
            <p:cNvPr id="6147" name="Group 8"/>
            <p:cNvGrpSpPr/>
            <p:nvPr/>
          </p:nvGrpSpPr>
          <p:grpSpPr bwMode="auto">
            <a:xfrm>
              <a:off x="1248" y="1371"/>
              <a:ext cx="480" cy="419"/>
              <a:chOff x="1110" y="2656"/>
              <a:chExt cx="1549" cy="1351"/>
            </a:xfrm>
          </p:grpSpPr>
          <p:sp>
            <p:nvSpPr>
              <p:cNvPr id="6148" name="AutoShape 9"/>
              <p:cNvSpPr>
                <a:spLocks noChangeArrowheads="1"/>
              </p:cNvSpPr>
              <p:nvPr/>
            </p:nvSpPr>
            <p:spPr bwMode="auto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49" name="AutoShape 10"/>
              <p:cNvSpPr>
                <a:spLocks noChangeArrowheads="1"/>
              </p:cNvSpPr>
              <p:nvPr/>
            </p:nvSpPr>
            <p:spPr bwMode="auto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45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49" cy="1166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6151" name="Line 16"/>
            <p:cNvSpPr>
              <a:spLocks noChangeShapeType="1"/>
            </p:cNvSpPr>
            <p:nvPr/>
          </p:nvSpPr>
          <p:spPr bwMode="auto">
            <a:xfrm>
              <a:off x="1632" y="1755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52" name="Text Box 17"/>
            <p:cNvSpPr txBox="1">
              <a:spLocks noChangeArrowheads="1"/>
            </p:cNvSpPr>
            <p:nvPr/>
          </p:nvSpPr>
          <p:spPr bwMode="auto">
            <a:xfrm>
              <a:off x="1792" y="1208"/>
              <a:ext cx="3439" cy="5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5000"/>
                </a:lnSpc>
              </a:pPr>
              <a:r>
                <a:rPr lang="en-US" altLang="zh-CN" sz="3200" b="1" dirty="0" smtClean="0">
                  <a:solidFill>
                    <a:srgbClr val="000099"/>
                  </a:solidFill>
                  <a:latin typeface="微软雅黑" pitchFamily="34" charset="-122"/>
                  <a:ea typeface="微软雅黑" pitchFamily="34" charset="-122"/>
                </a:rPr>
                <a:t>HPV E6/E7 mRNA </a:t>
              </a:r>
              <a:r>
                <a:rPr lang="zh-CN" altLang="en-US" sz="3200" b="1" dirty="0" smtClean="0">
                  <a:solidFill>
                    <a:srgbClr val="000099"/>
                  </a:solidFill>
                  <a:latin typeface="微软雅黑" pitchFamily="34" charset="-122"/>
                  <a:ea typeface="微软雅黑" pitchFamily="34" charset="-122"/>
                </a:rPr>
                <a:t>项目</a:t>
              </a:r>
              <a:endParaRPr lang="zh-CN" altLang="en-US" sz="32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53" name="Text Box 18"/>
            <p:cNvSpPr txBox="1">
              <a:spLocks noChangeArrowheads="1"/>
            </p:cNvSpPr>
            <p:nvPr/>
          </p:nvSpPr>
          <p:spPr bwMode="auto">
            <a:xfrm>
              <a:off x="1372" y="1349"/>
              <a:ext cx="223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45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6154" name="Group 37"/>
          <p:cNvGrpSpPr/>
          <p:nvPr/>
        </p:nvGrpSpPr>
        <p:grpSpPr bwMode="auto">
          <a:xfrm>
            <a:off x="1114425" y="3570288"/>
            <a:ext cx="5410200" cy="903287"/>
            <a:chOff x="1248" y="1797"/>
            <a:chExt cx="3408" cy="569"/>
          </a:xfrm>
        </p:grpSpPr>
        <p:grpSp>
          <p:nvGrpSpPr>
            <p:cNvPr id="6155" name="Group 12"/>
            <p:cNvGrpSpPr/>
            <p:nvPr/>
          </p:nvGrpSpPr>
          <p:grpSpPr bwMode="auto">
            <a:xfrm>
              <a:off x="1248" y="1947"/>
              <a:ext cx="480" cy="419"/>
              <a:chOff x="3174" y="2656"/>
              <a:chExt cx="1549" cy="1351"/>
            </a:xfrm>
          </p:grpSpPr>
          <p:sp>
            <p:nvSpPr>
              <p:cNvPr id="6156" name="AutoShape 13"/>
              <p:cNvSpPr>
                <a:spLocks noChangeArrowheads="1"/>
              </p:cNvSpPr>
              <p:nvPr/>
            </p:nvSpPr>
            <p:spPr bwMode="auto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57" name="AutoShape 14"/>
              <p:cNvSpPr>
                <a:spLocks noChangeArrowheads="1"/>
              </p:cNvSpPr>
              <p:nvPr/>
            </p:nvSpPr>
            <p:spPr bwMode="auto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455" name="AutoShape 15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6159" name="Line 19"/>
            <p:cNvSpPr>
              <a:spLocks noChangeShapeType="1"/>
            </p:cNvSpPr>
            <p:nvPr/>
          </p:nvSpPr>
          <p:spPr bwMode="auto">
            <a:xfrm>
              <a:off x="1632" y="2331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0" name="Text Box 20"/>
            <p:cNvSpPr txBox="1">
              <a:spLocks noChangeArrowheads="1"/>
            </p:cNvSpPr>
            <p:nvPr/>
          </p:nvSpPr>
          <p:spPr bwMode="auto">
            <a:xfrm>
              <a:off x="1837" y="1797"/>
              <a:ext cx="2701" cy="5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45000"/>
                </a:lnSpc>
              </a:pPr>
              <a:r>
                <a:rPr lang="zh-CN" altLang="en-US" sz="3200" b="1" dirty="0" smtClean="0">
                  <a:solidFill>
                    <a:srgbClr val="000099"/>
                  </a:solidFill>
                  <a:latin typeface="微软雅黑" pitchFamily="34" charset="-122"/>
                  <a:ea typeface="微软雅黑" pitchFamily="34" charset="-122"/>
                </a:rPr>
                <a:t>检测说明及报告单解读</a:t>
              </a:r>
              <a:endParaRPr lang="zh-CN" altLang="en-US" sz="32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61" name="Text Box 21"/>
            <p:cNvSpPr txBox="1">
              <a:spLocks noChangeArrowheads="1"/>
            </p:cNvSpPr>
            <p:nvPr/>
          </p:nvSpPr>
          <p:spPr bwMode="auto">
            <a:xfrm>
              <a:off x="1373" y="1925"/>
              <a:ext cx="235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45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  <p:grpSp>
        <p:nvGrpSpPr>
          <p:cNvPr id="6170" name="Group 37"/>
          <p:cNvGrpSpPr/>
          <p:nvPr/>
        </p:nvGrpSpPr>
        <p:grpSpPr bwMode="auto">
          <a:xfrm>
            <a:off x="1098550" y="1616075"/>
            <a:ext cx="5634038" cy="903288"/>
            <a:chOff x="1248" y="1797"/>
            <a:chExt cx="3549" cy="569"/>
          </a:xfrm>
        </p:grpSpPr>
        <p:grpSp>
          <p:nvGrpSpPr>
            <p:cNvPr id="6171" name="Group 12"/>
            <p:cNvGrpSpPr/>
            <p:nvPr/>
          </p:nvGrpSpPr>
          <p:grpSpPr bwMode="auto">
            <a:xfrm>
              <a:off x="1248" y="1947"/>
              <a:ext cx="480" cy="419"/>
              <a:chOff x="3174" y="2656"/>
              <a:chExt cx="1549" cy="1351"/>
            </a:xfrm>
          </p:grpSpPr>
          <p:sp>
            <p:nvSpPr>
              <p:cNvPr id="6172" name="AutoShape 13"/>
              <p:cNvSpPr>
                <a:spLocks noChangeArrowheads="1"/>
              </p:cNvSpPr>
              <p:nvPr/>
            </p:nvSpPr>
            <p:spPr bwMode="auto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173" name="AutoShape 14"/>
              <p:cNvSpPr>
                <a:spLocks noChangeArrowheads="1"/>
              </p:cNvSpPr>
              <p:nvPr/>
            </p:nvSpPr>
            <p:spPr bwMode="auto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" name="AutoShape 15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微软雅黑" pitchFamily="34" charset="-122"/>
                  <a:ea typeface="微软雅黑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6175" name="Line 19"/>
            <p:cNvSpPr>
              <a:spLocks noChangeShapeType="1"/>
            </p:cNvSpPr>
            <p:nvPr/>
          </p:nvSpPr>
          <p:spPr bwMode="auto">
            <a:xfrm>
              <a:off x="1632" y="2331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tailEnd type="oval" w="med" len="med"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76" name="Text Box 20"/>
            <p:cNvSpPr txBox="1">
              <a:spLocks noChangeArrowheads="1"/>
            </p:cNvSpPr>
            <p:nvPr/>
          </p:nvSpPr>
          <p:spPr bwMode="auto">
            <a:xfrm>
              <a:off x="1837" y="1797"/>
              <a:ext cx="2960" cy="5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45000"/>
                </a:lnSpc>
              </a:pPr>
              <a:r>
                <a:rPr lang="zh-CN" altLang="en-US" sz="3200" b="1" dirty="0" smtClean="0">
                  <a:solidFill>
                    <a:srgbClr val="000099"/>
                  </a:solidFill>
                  <a:latin typeface="微软雅黑" pitchFamily="34" charset="-122"/>
                  <a:ea typeface="微软雅黑" pitchFamily="34" charset="-122"/>
                </a:rPr>
                <a:t>背景回顾及临床常见问题</a:t>
              </a:r>
              <a:endParaRPr lang="zh-CN" altLang="en-US" sz="32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77" name="Text Box 21"/>
            <p:cNvSpPr txBox="1">
              <a:spLocks noChangeArrowheads="1"/>
            </p:cNvSpPr>
            <p:nvPr/>
          </p:nvSpPr>
          <p:spPr bwMode="auto">
            <a:xfrm>
              <a:off x="1373" y="1925"/>
              <a:ext cx="235" cy="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45000"/>
                </a:lnSpc>
              </a:pPr>
              <a:r>
                <a:rPr lang="en-US" altLang="zh-CN" sz="2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0406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2032972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tx2"/>
                </a:solidFill>
              </a:rPr>
              <a:t>谢谢！</a:t>
            </a:r>
            <a:endParaRPr lang="zh-CN" altLang="en-US" sz="6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123031" y="4675039"/>
            <a:ext cx="19827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000000"/>
                </a:solidFill>
                <a:sym typeface="微软雅黑" pitchFamily="34" charset="-122"/>
              </a:rPr>
              <a:t>哈拉尔德▪楚尔▪豪森</a:t>
            </a:r>
            <a:endParaRPr lang="zh-CN" altLang="en-US" b="1" dirty="0" smtClean="0">
              <a:solidFill>
                <a:srgbClr val="000000"/>
              </a:solidFill>
              <a:latin typeface="Arial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26" name="Text Box 5"/>
          <p:cNvSpPr>
            <a:spLocks noChangeArrowheads="1"/>
          </p:cNvSpPr>
          <p:nvPr/>
        </p:nvSpPr>
        <p:spPr bwMode="auto">
          <a:xfrm>
            <a:off x="2169878" y="2143116"/>
            <a:ext cx="697412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1970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年，哈拉尔德▪楚尔▪豪森（德国）：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zh-CN" altLang="en-US" sz="2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确定：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人乳头瘤病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毒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Human Papilloma virus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，简称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HPV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）感染导致宫颈癌”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zh-CN" altLang="en-US" sz="2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获得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2008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诺贝尔医学和生理学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奖。</a:t>
            </a:r>
            <a:endParaRPr lang="zh-CN" altLang="en-US" sz="20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785786" y="500042"/>
            <a:ext cx="3563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HPV</a:t>
            </a:r>
            <a:r>
              <a:rPr lang="zh-CN" altLang="en-US" sz="2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感染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与宫颈癌</a:t>
            </a:r>
            <a:endParaRPr lang="zh-CN" altLang="en-US" sz="1600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pic>
        <p:nvPicPr>
          <p:cNvPr id="5128" name="Picture 6" descr="c:\users\fengyq\appdata\roaming\360se6\USERDA~1\Temp\122332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29" y="1811511"/>
            <a:ext cx="19081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标题 1"/>
          <p:cNvSpPr>
            <a:spLocks noGrp="1" noChangeArrowheads="1"/>
          </p:cNvSpPr>
          <p:nvPr/>
        </p:nvSpPr>
        <p:spPr bwMode="auto">
          <a:xfrm>
            <a:off x="1643042" y="48577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高危型</a:t>
            </a:r>
            <a:r>
              <a:rPr lang="en-US" altLang="zh-CN" sz="2400" b="1" dirty="0" smtClean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HPV</a:t>
            </a:r>
            <a:r>
              <a:rPr lang="zh-CN" altLang="en-US" sz="2400" b="1" dirty="0" smtClean="0">
                <a:solidFill>
                  <a:srgbClr val="C0504D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持续感染是宫颈癌“元凶”！！</a:t>
            </a:r>
            <a:endParaRPr lang="zh-CN" altLang="en-US" sz="2400" b="1" i="1" dirty="0" smtClean="0">
              <a:solidFill>
                <a:srgbClr val="C0504D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4348" y="1214422"/>
            <a:ext cx="7481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宫颈癌是目前</a:t>
            </a:r>
            <a:r>
              <a:rPr lang="zh-CN" altLang="en-US" sz="2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唯一</a:t>
            </a:r>
            <a:r>
              <a:rPr lang="zh-CN" altLang="en-US" sz="2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明确病因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可早期预防干预的癌症！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42"/>
          <p:cNvGrpSpPr>
            <a:grpSpLocks/>
          </p:cNvGrpSpPr>
          <p:nvPr/>
        </p:nvGrpSpPr>
        <p:grpSpPr bwMode="auto">
          <a:xfrm>
            <a:off x="431800" y="1143000"/>
            <a:ext cx="8712200" cy="3182938"/>
            <a:chOff x="266061" y="1886660"/>
            <a:chExt cx="8712200" cy="3182946"/>
          </a:xfrm>
        </p:grpSpPr>
        <p:sp>
          <p:nvSpPr>
            <p:cNvPr id="20504" name="圆角矩形 4"/>
            <p:cNvSpPr>
              <a:spLocks/>
            </p:cNvSpPr>
            <p:nvPr/>
          </p:nvSpPr>
          <p:spPr bwMode="auto">
            <a:xfrm>
              <a:off x="266061" y="4529856"/>
              <a:ext cx="647700" cy="5397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29ECA"/>
                </a:gs>
                <a:gs pos="50000">
                  <a:srgbClr val="FFFFFF"/>
                </a:gs>
                <a:gs pos="100000">
                  <a:srgbClr val="99FF99"/>
                </a:gs>
              </a:gsLst>
              <a:lin ang="27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HY견고딕"/>
                  <a:sym typeface="Verdana" pitchFamily="34" charset="0"/>
                </a:rPr>
                <a:t>正常宫颈</a:t>
              </a:r>
              <a:endParaRPr lang="zh-CN" altLang="en-US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HY견고딕"/>
              </a:endParaRPr>
            </a:p>
          </p:txBody>
        </p:sp>
        <p:sp>
          <p:nvSpPr>
            <p:cNvPr id="20505" name="圆角矩形 5"/>
            <p:cNvSpPr>
              <a:spLocks/>
            </p:cNvSpPr>
            <p:nvPr/>
          </p:nvSpPr>
          <p:spPr bwMode="auto">
            <a:xfrm>
              <a:off x="1490023" y="4529856"/>
              <a:ext cx="647700" cy="5397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29ECA"/>
                </a:gs>
                <a:gs pos="50000">
                  <a:srgbClr val="FFFFFF"/>
                </a:gs>
                <a:gs pos="100000">
                  <a:srgbClr val="99FF99"/>
                </a:gs>
              </a:gsLst>
              <a:lin ang="27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HY견고딕"/>
                  <a:sym typeface="Verdana" pitchFamily="34" charset="0"/>
                </a:rPr>
                <a:t>感染</a:t>
              </a:r>
              <a:r>
                <a:rPr lang="en-US" altLang="zh-CN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Arial Unicode MS" pitchFamily="34" charset="-122"/>
                  <a:sym typeface="Arial Unicode MS" pitchFamily="34" charset="-122"/>
                </a:rPr>
                <a:t>HPV</a:t>
              </a:r>
              <a:endParaRPr lang="zh-CN" altLang="en-US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0506" name="圆角矩形 6"/>
            <p:cNvSpPr>
              <a:spLocks/>
            </p:cNvSpPr>
            <p:nvPr/>
          </p:nvSpPr>
          <p:spPr bwMode="auto">
            <a:xfrm>
              <a:off x="2569523" y="4529856"/>
              <a:ext cx="1439863" cy="5397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29ECA"/>
                </a:gs>
                <a:gs pos="50000">
                  <a:srgbClr val="FFFFFF"/>
                </a:gs>
                <a:gs pos="100000">
                  <a:srgbClr val="99FF99"/>
                </a:gs>
              </a:gsLst>
              <a:lin ang="27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sym typeface="HY견고딕"/>
                </a:rPr>
                <a:t>宫颈上皮内轻度瘤变</a:t>
              </a:r>
              <a:r>
                <a:rPr lang="en-US" altLang="zh-CN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sym typeface="HY견고딕"/>
                </a:rPr>
                <a:t>(CINⅠ)</a:t>
              </a:r>
              <a:endParaRPr lang="zh-CN" altLang="en-US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0507" name="圆角矩形 7"/>
            <p:cNvSpPr>
              <a:spLocks/>
            </p:cNvSpPr>
            <p:nvPr/>
          </p:nvSpPr>
          <p:spPr bwMode="auto">
            <a:xfrm>
              <a:off x="4441186" y="4529856"/>
              <a:ext cx="1441450" cy="5397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29ECA"/>
                </a:gs>
                <a:gs pos="50000">
                  <a:srgbClr val="FFFFFF"/>
                </a:gs>
                <a:gs pos="100000">
                  <a:srgbClr val="99FF99"/>
                </a:gs>
              </a:gsLst>
              <a:lin ang="27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sym typeface="HY견고딕"/>
                </a:rPr>
                <a:t>宫颈上皮内中度瘤变</a:t>
              </a:r>
              <a:r>
                <a:rPr lang="en-US" altLang="zh-CN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sym typeface="HY견고딕"/>
                </a:rPr>
                <a:t>(CINⅡ)</a:t>
              </a:r>
              <a:endParaRPr lang="zh-CN" altLang="en-US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0508" name="圆角矩形 8"/>
            <p:cNvSpPr>
              <a:spLocks/>
            </p:cNvSpPr>
            <p:nvPr/>
          </p:nvSpPr>
          <p:spPr bwMode="auto">
            <a:xfrm>
              <a:off x="6314436" y="4529856"/>
              <a:ext cx="1439862" cy="5397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29ECA"/>
                </a:gs>
                <a:gs pos="50000">
                  <a:srgbClr val="FFFFFF"/>
                </a:gs>
                <a:gs pos="100000">
                  <a:srgbClr val="99FF99"/>
                </a:gs>
              </a:gsLst>
              <a:lin ang="27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sym typeface="HY견고딕"/>
                </a:rPr>
                <a:t>宫颈上皮内高度瘤变</a:t>
              </a:r>
              <a:r>
                <a:rPr lang="en-US" altLang="zh-CN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sym typeface="HY견고딕"/>
                </a:rPr>
                <a:t>(CINⅢ)</a:t>
              </a:r>
              <a:endParaRPr lang="zh-CN" altLang="en-US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0509" name="圆角矩形 9"/>
            <p:cNvSpPr>
              <a:spLocks/>
            </p:cNvSpPr>
            <p:nvPr/>
          </p:nvSpPr>
          <p:spPr bwMode="auto">
            <a:xfrm>
              <a:off x="8114661" y="4529856"/>
              <a:ext cx="863600" cy="5397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29ECA"/>
                </a:gs>
                <a:gs pos="50000">
                  <a:srgbClr val="FFFFFF"/>
                </a:gs>
                <a:gs pos="100000">
                  <a:srgbClr val="99FF99"/>
                </a:gs>
              </a:gsLst>
              <a:lin ang="27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smtClean="0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sym typeface="HY견고딕"/>
                </a:rPr>
                <a:t>原位癌浸润癌</a:t>
              </a:r>
              <a:endParaRPr lang="zh-CN" altLang="en-US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cxnSp>
          <p:nvCxnSpPr>
            <p:cNvPr id="20510" name="直接箭头连接符 12"/>
            <p:cNvCxnSpPr>
              <a:cxnSpLocks noChangeShapeType="1"/>
            </p:cNvCxnSpPr>
            <p:nvPr/>
          </p:nvCxnSpPr>
          <p:spPr bwMode="auto">
            <a:xfrm>
              <a:off x="913659" y="4674280"/>
              <a:ext cx="576043" cy="1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11" name="直接箭头连接符 16"/>
            <p:cNvCxnSpPr>
              <a:cxnSpLocks noChangeShapeType="1"/>
            </p:cNvCxnSpPr>
            <p:nvPr/>
          </p:nvCxnSpPr>
          <p:spPr bwMode="auto">
            <a:xfrm flipH="1">
              <a:off x="913659" y="4962365"/>
              <a:ext cx="576043" cy="1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512" name="TextBox 20"/>
            <p:cNvSpPr>
              <a:spLocks noChangeArrowheads="1"/>
            </p:cNvSpPr>
            <p:nvPr/>
          </p:nvSpPr>
          <p:spPr bwMode="auto">
            <a:xfrm>
              <a:off x="516673" y="3945078"/>
              <a:ext cx="194669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 smtClean="0">
                  <a:solidFill>
                    <a:srgbClr val="C00000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约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80%</a:t>
              </a:r>
              <a:r>
                <a:rPr lang="zh-CN" altLang="en-US" sz="1600" b="1" dirty="0" smtClean="0">
                  <a:solidFill>
                    <a:srgbClr val="C00000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感染人群依靠免疫力自行消退</a:t>
              </a:r>
              <a:endPara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0513" name="右箭头 21"/>
            <p:cNvSpPr>
              <a:spLocks noChangeArrowheads="1"/>
            </p:cNvSpPr>
            <p:nvPr/>
          </p:nvSpPr>
          <p:spPr bwMode="auto">
            <a:xfrm>
              <a:off x="2209756" y="4746301"/>
              <a:ext cx="360027" cy="1440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1F497D"/>
                </a:solidFill>
                <a:latin typeface="Verdana" pitchFamily="34" charset="0"/>
                <a:ea typeface="黑体" pitchFamily="49" charset="-122"/>
                <a:sym typeface="Verdana" pitchFamily="34" charset="0"/>
              </a:endParaRPr>
            </a:p>
          </p:txBody>
        </p:sp>
        <p:sp>
          <p:nvSpPr>
            <p:cNvPr id="20514" name="右箭头 22"/>
            <p:cNvSpPr>
              <a:spLocks noChangeArrowheads="1"/>
            </p:cNvSpPr>
            <p:nvPr/>
          </p:nvSpPr>
          <p:spPr bwMode="auto">
            <a:xfrm>
              <a:off x="4081896" y="4746301"/>
              <a:ext cx="360027" cy="1440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1F497D"/>
                </a:solidFill>
                <a:latin typeface="Verdana" pitchFamily="34" charset="0"/>
                <a:ea typeface="黑体" pitchFamily="49" charset="-122"/>
                <a:sym typeface="Verdana" pitchFamily="34" charset="0"/>
              </a:endParaRPr>
            </a:p>
          </p:txBody>
        </p:sp>
        <p:sp>
          <p:nvSpPr>
            <p:cNvPr id="20515" name="右箭头 23"/>
            <p:cNvSpPr>
              <a:spLocks noChangeArrowheads="1"/>
            </p:cNvSpPr>
            <p:nvPr/>
          </p:nvSpPr>
          <p:spPr bwMode="auto">
            <a:xfrm>
              <a:off x="5954035" y="4746301"/>
              <a:ext cx="360027" cy="1440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1F497D"/>
                </a:solidFill>
                <a:latin typeface="Verdana" pitchFamily="34" charset="0"/>
                <a:ea typeface="黑体" pitchFamily="49" charset="-122"/>
                <a:sym typeface="Verdana" pitchFamily="34" charset="0"/>
              </a:endParaRPr>
            </a:p>
          </p:txBody>
        </p:sp>
        <p:sp>
          <p:nvSpPr>
            <p:cNvPr id="20516" name="右箭头 24"/>
            <p:cNvSpPr>
              <a:spLocks noChangeArrowheads="1"/>
            </p:cNvSpPr>
            <p:nvPr/>
          </p:nvSpPr>
          <p:spPr bwMode="auto">
            <a:xfrm>
              <a:off x="7754170" y="4746301"/>
              <a:ext cx="360027" cy="1440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mtClean="0">
                <a:solidFill>
                  <a:srgbClr val="1F497D"/>
                </a:solidFill>
                <a:latin typeface="Verdana" pitchFamily="34" charset="0"/>
                <a:ea typeface="黑体" pitchFamily="49" charset="-122"/>
                <a:sym typeface="Verdana" pitchFamily="34" charset="0"/>
              </a:endParaRPr>
            </a:p>
          </p:txBody>
        </p:sp>
        <p:graphicFrame>
          <p:nvGraphicFramePr>
            <p:cNvPr id="20517" name="图表 40"/>
            <p:cNvGraphicFramePr>
              <a:graphicFrameLocks/>
            </p:cNvGraphicFramePr>
            <p:nvPr/>
          </p:nvGraphicFramePr>
          <p:xfrm>
            <a:off x="2951017" y="1886660"/>
            <a:ext cx="2138687" cy="2262196"/>
          </p:xfrm>
          <a:graphic>
            <a:graphicData uri="http://schemas.openxmlformats.org/presentationml/2006/ole">
              <p:oleObj spid="_x0000_s2412" r:id="rId4" imgW="2042337" imgH="2115495" progId="">
                <p:embed/>
              </p:oleObj>
            </a:graphicData>
          </a:graphic>
        </p:graphicFrame>
        <p:sp>
          <p:nvSpPr>
            <p:cNvPr id="20518" name="直接连接符 42"/>
            <p:cNvSpPr>
              <a:spLocks noChangeShapeType="1"/>
            </p:cNvSpPr>
            <p:nvPr/>
          </p:nvSpPr>
          <p:spPr bwMode="auto">
            <a:xfrm flipV="1">
              <a:off x="2785799" y="3738002"/>
              <a:ext cx="216016" cy="79223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19" name="直接连接符 47"/>
            <p:cNvSpPr>
              <a:spLocks noChangeShapeType="1"/>
            </p:cNvSpPr>
            <p:nvPr/>
          </p:nvSpPr>
          <p:spPr bwMode="auto">
            <a:xfrm flipV="1">
              <a:off x="3001815" y="3521938"/>
              <a:ext cx="288021" cy="216064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20" name="TextBox 48"/>
            <p:cNvSpPr>
              <a:spLocks noChangeArrowheads="1"/>
            </p:cNvSpPr>
            <p:nvPr/>
          </p:nvSpPr>
          <p:spPr bwMode="auto">
            <a:xfrm>
              <a:off x="3073821" y="2801725"/>
              <a:ext cx="86406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62%</a:t>
              </a:r>
              <a:endParaRPr lang="zh-CN" altLang="en-US" sz="1400" b="1" smtClean="0">
                <a:solidFill>
                  <a:prstClr val="black"/>
                </a:solidFill>
                <a:latin typeface="宋体" pitchFamily="2" charset="-122"/>
                <a:sym typeface="宋体" pitchFamily="2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转为正常</a:t>
              </a:r>
              <a:endParaRPr lang="zh-CN" altLang="en-US" sz="1600" b="1" smtClean="0">
                <a:solidFill>
                  <a:prstClr val="black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20521" name="TextBox 49"/>
            <p:cNvSpPr>
              <a:spLocks noChangeArrowheads="1"/>
            </p:cNvSpPr>
            <p:nvPr/>
          </p:nvSpPr>
          <p:spPr bwMode="auto">
            <a:xfrm>
              <a:off x="3865880" y="2144245"/>
              <a:ext cx="108008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16%</a:t>
              </a:r>
              <a:endParaRPr lang="zh-CN" altLang="en-US" sz="1400" b="1" smtClean="0">
                <a:solidFill>
                  <a:prstClr val="black"/>
                </a:solidFill>
                <a:latin typeface="宋体" pitchFamily="2" charset="-122"/>
                <a:sym typeface="宋体" pitchFamily="2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进一步进展</a:t>
              </a:r>
              <a:endParaRPr lang="zh-CN" altLang="en-US" sz="1600" b="1" smtClean="0">
                <a:solidFill>
                  <a:prstClr val="black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20522" name="TextBox 50"/>
            <p:cNvSpPr>
              <a:spLocks noChangeArrowheads="1"/>
            </p:cNvSpPr>
            <p:nvPr/>
          </p:nvSpPr>
          <p:spPr bwMode="auto">
            <a:xfrm>
              <a:off x="4013656" y="2743352"/>
              <a:ext cx="108008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22%</a:t>
              </a:r>
              <a:endParaRPr lang="zh-CN" altLang="en-US" sz="1400" b="1" smtClean="0">
                <a:solidFill>
                  <a:prstClr val="black"/>
                </a:solidFill>
                <a:latin typeface="宋体" pitchFamily="2" charset="-122"/>
                <a:sym typeface="宋体" pitchFamily="2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维持原状</a:t>
              </a:r>
              <a:endParaRPr lang="zh-CN" altLang="en-US" sz="1600" b="1" smtClean="0">
                <a:solidFill>
                  <a:prstClr val="black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graphicFrame>
          <p:nvGraphicFramePr>
            <p:cNvPr id="20523" name="图表 57"/>
            <p:cNvGraphicFramePr>
              <a:graphicFrameLocks/>
            </p:cNvGraphicFramePr>
            <p:nvPr/>
          </p:nvGraphicFramePr>
          <p:xfrm>
            <a:off x="5471205" y="1886660"/>
            <a:ext cx="2210787" cy="2334204"/>
          </p:xfrm>
          <a:graphic>
            <a:graphicData uri="http://schemas.openxmlformats.org/presentationml/2006/ole">
              <p:oleObj spid="_x0000_s2413" r:id="rId5" imgW="2048434" imgH="2115495" progId="">
                <p:embed/>
              </p:oleObj>
            </a:graphicData>
          </a:graphic>
        </p:graphicFrame>
        <p:sp>
          <p:nvSpPr>
            <p:cNvPr id="20524" name="直接连接符 58"/>
            <p:cNvSpPr>
              <a:spLocks noChangeShapeType="1"/>
            </p:cNvSpPr>
            <p:nvPr/>
          </p:nvSpPr>
          <p:spPr bwMode="auto">
            <a:xfrm flipV="1">
              <a:off x="5305987" y="3738002"/>
              <a:ext cx="216016" cy="792235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25" name="直接连接符 59"/>
            <p:cNvSpPr>
              <a:spLocks noChangeShapeType="1"/>
            </p:cNvSpPr>
            <p:nvPr/>
          </p:nvSpPr>
          <p:spPr bwMode="auto">
            <a:xfrm flipV="1">
              <a:off x="5522003" y="3521938"/>
              <a:ext cx="288021" cy="216064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26" name="TextBox 60"/>
            <p:cNvSpPr>
              <a:spLocks noChangeArrowheads="1"/>
            </p:cNvSpPr>
            <p:nvPr/>
          </p:nvSpPr>
          <p:spPr bwMode="auto">
            <a:xfrm>
              <a:off x="5693096" y="2801725"/>
              <a:ext cx="86406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54%</a:t>
              </a:r>
              <a:endParaRPr lang="zh-CN" altLang="en-US" sz="1400" b="1" smtClean="0">
                <a:solidFill>
                  <a:prstClr val="black"/>
                </a:solidFill>
                <a:latin typeface="宋体" pitchFamily="2" charset="-122"/>
                <a:sym typeface="宋体" pitchFamily="2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转为正常</a:t>
              </a:r>
              <a:endParaRPr lang="zh-CN" altLang="en-US" sz="1600" b="1" smtClean="0">
                <a:solidFill>
                  <a:prstClr val="black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20527" name="TextBox 61"/>
            <p:cNvSpPr>
              <a:spLocks noChangeArrowheads="1"/>
            </p:cNvSpPr>
            <p:nvPr/>
          </p:nvSpPr>
          <p:spPr bwMode="auto">
            <a:xfrm>
              <a:off x="6485152" y="2360269"/>
              <a:ext cx="108008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30%</a:t>
              </a:r>
              <a:endParaRPr lang="zh-CN" altLang="en-US" sz="1400" b="1" smtClean="0">
                <a:solidFill>
                  <a:prstClr val="black"/>
                </a:solidFill>
                <a:latin typeface="宋体" pitchFamily="2" charset="-122"/>
                <a:sym typeface="宋体" pitchFamily="2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进一步进展</a:t>
              </a:r>
              <a:endParaRPr lang="zh-CN" altLang="en-US" sz="1600" b="1" smtClean="0">
                <a:solidFill>
                  <a:prstClr val="black"/>
                </a:solidFill>
                <a:latin typeface="Arial" pitchFamily="34" charset="0"/>
                <a:ea typeface="黑体" pitchFamily="49" charset="-122"/>
              </a:endParaRPr>
            </a:p>
          </p:txBody>
        </p:sp>
        <p:sp>
          <p:nvSpPr>
            <p:cNvPr id="20528" name="TextBox 62"/>
            <p:cNvSpPr>
              <a:spLocks noChangeArrowheads="1"/>
            </p:cNvSpPr>
            <p:nvPr/>
          </p:nvSpPr>
          <p:spPr bwMode="auto">
            <a:xfrm>
              <a:off x="6530078" y="3202776"/>
              <a:ext cx="108008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16%</a:t>
              </a:r>
              <a:endParaRPr lang="zh-CN" altLang="en-US" sz="1400" b="1" smtClean="0">
                <a:solidFill>
                  <a:prstClr val="black"/>
                </a:solidFill>
                <a:latin typeface="宋体" pitchFamily="2" charset="-122"/>
                <a:sym typeface="宋体" pitchFamily="2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b="1" smtClean="0">
                  <a:solidFill>
                    <a:prstClr val="black"/>
                  </a:solidFill>
                  <a:latin typeface="宋体" pitchFamily="2" charset="-122"/>
                  <a:sym typeface="宋体" pitchFamily="2" charset="-122"/>
                </a:rPr>
                <a:t>维持原状</a:t>
              </a:r>
              <a:endParaRPr lang="zh-CN" altLang="en-US" sz="1600" b="1" smtClean="0">
                <a:solidFill>
                  <a:prstClr val="black"/>
                </a:solidFill>
                <a:latin typeface="Arial" pitchFamily="34" charset="0"/>
                <a:ea typeface="黑体" pitchFamily="49" charset="-122"/>
              </a:endParaRPr>
            </a:p>
          </p:txBody>
        </p:sp>
      </p:grpSp>
      <p:grpSp>
        <p:nvGrpSpPr>
          <p:cNvPr id="20483" name="组合 44"/>
          <p:cNvGrpSpPr>
            <a:grpSpLocks/>
          </p:cNvGrpSpPr>
          <p:nvPr/>
        </p:nvGrpSpPr>
        <p:grpSpPr bwMode="auto">
          <a:xfrm>
            <a:off x="323850" y="4714875"/>
            <a:ext cx="8820150" cy="1347788"/>
            <a:chOff x="158111" y="5178429"/>
            <a:chExt cx="8820151" cy="1346915"/>
          </a:xfrm>
        </p:grpSpPr>
        <p:sp>
          <p:nvSpPr>
            <p:cNvPr id="32" name="矩形 27"/>
            <p:cNvSpPr>
              <a:spLocks noChangeArrowheads="1"/>
            </p:cNvSpPr>
            <p:nvPr/>
          </p:nvSpPr>
          <p:spPr bwMode="auto">
            <a:xfrm>
              <a:off x="158111" y="5970079"/>
              <a:ext cx="8820151" cy="72978"/>
            </a:xfrm>
            <a:prstGeom prst="rect">
              <a:avLst/>
            </a:prstGeom>
            <a:solidFill>
              <a:srgbClr val="FFC0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Verdana" pitchFamily="34" charset="0"/>
                <a:ea typeface="黑体" pitchFamily="49" charset="-122"/>
                <a:sym typeface="Verdana" pitchFamily="34" charset="0"/>
              </a:endParaRPr>
            </a:p>
          </p:txBody>
        </p:sp>
        <p:sp>
          <p:nvSpPr>
            <p:cNvPr id="20490" name="直接连接符 29"/>
            <p:cNvSpPr>
              <a:spLocks noChangeShapeType="1"/>
            </p:cNvSpPr>
            <p:nvPr/>
          </p:nvSpPr>
          <p:spPr bwMode="auto">
            <a:xfrm>
              <a:off x="2353767" y="5178429"/>
              <a:ext cx="1" cy="1274894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491" name="TextBox 32"/>
            <p:cNvSpPr>
              <a:spLocks noChangeArrowheads="1"/>
            </p:cNvSpPr>
            <p:nvPr/>
          </p:nvSpPr>
          <p:spPr bwMode="auto">
            <a:xfrm>
              <a:off x="413602" y="5610557"/>
              <a:ext cx="2888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Verdana" pitchFamily="34" charset="0"/>
                </a:rPr>
                <a:t>0</a:t>
              </a:r>
              <a:endParaRPr lang="zh-CN" altLang="en-US" sz="2000" b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0492" name="TextBox 33"/>
            <p:cNvSpPr>
              <a:spLocks noChangeArrowheads="1"/>
            </p:cNvSpPr>
            <p:nvPr/>
          </p:nvSpPr>
          <p:spPr bwMode="auto">
            <a:xfrm>
              <a:off x="1201681" y="5610557"/>
              <a:ext cx="11192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6-18 </a:t>
              </a:r>
              <a:r>
                <a:rPr lang="zh-CN" altLang="en-US" sz="1600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个月</a:t>
              </a:r>
              <a:endParaRPr lang="zh-CN" altLang="en-US" sz="2000" b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0493" name="TextBox 34"/>
            <p:cNvSpPr>
              <a:spLocks noChangeArrowheads="1"/>
            </p:cNvSpPr>
            <p:nvPr/>
          </p:nvSpPr>
          <p:spPr bwMode="auto">
            <a:xfrm>
              <a:off x="2785799" y="5610557"/>
              <a:ext cx="11160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至少</a:t>
              </a:r>
              <a:r>
                <a:rPr lang="en-US" altLang="zh-CN" sz="1600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2</a:t>
              </a:r>
              <a:r>
                <a:rPr lang="zh-CN" altLang="en-US" sz="1600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年后</a:t>
              </a:r>
              <a:endParaRPr lang="zh-CN" altLang="en-US" sz="2000" b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0494" name="TextBox 35"/>
            <p:cNvSpPr>
              <a:spLocks noChangeArrowheads="1"/>
            </p:cNvSpPr>
            <p:nvPr/>
          </p:nvSpPr>
          <p:spPr bwMode="auto">
            <a:xfrm>
              <a:off x="6401600" y="5610557"/>
              <a:ext cx="11192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5-10 </a:t>
              </a:r>
              <a:r>
                <a:rPr lang="zh-CN" altLang="en-US" sz="1600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年后</a:t>
              </a:r>
              <a:endParaRPr lang="zh-CN" altLang="en-US" sz="2000" b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0495" name="直接连接符 36"/>
            <p:cNvSpPr>
              <a:spLocks noChangeShapeType="1"/>
            </p:cNvSpPr>
            <p:nvPr/>
          </p:nvSpPr>
          <p:spPr bwMode="auto">
            <a:xfrm>
              <a:off x="8978261" y="5178429"/>
              <a:ext cx="1" cy="1346915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496" name="TextBox 37"/>
            <p:cNvSpPr>
              <a:spLocks noChangeArrowheads="1"/>
            </p:cNvSpPr>
            <p:nvPr/>
          </p:nvSpPr>
          <p:spPr bwMode="auto">
            <a:xfrm>
              <a:off x="607792" y="6114706"/>
              <a:ext cx="13468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一过性感染</a:t>
              </a:r>
              <a:endParaRPr lang="zh-CN" altLang="en-US" sz="2000" b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0497" name="TextBox 38"/>
            <p:cNvSpPr>
              <a:spLocks noChangeArrowheads="1"/>
            </p:cNvSpPr>
            <p:nvPr/>
          </p:nvSpPr>
          <p:spPr bwMode="auto">
            <a:xfrm>
              <a:off x="4951265" y="6114706"/>
              <a:ext cx="13468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  <a:sym typeface="宋体" pitchFamily="2" charset="-122"/>
                </a:rPr>
                <a:t>持续性感染</a:t>
              </a:r>
              <a:endParaRPr lang="zh-CN" altLang="en-US" sz="2000" b="1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grpSp>
          <p:nvGrpSpPr>
            <p:cNvPr id="20498" name="组合 43"/>
            <p:cNvGrpSpPr>
              <a:grpSpLocks/>
            </p:cNvGrpSpPr>
            <p:nvPr/>
          </p:nvGrpSpPr>
          <p:grpSpPr bwMode="auto">
            <a:xfrm>
              <a:off x="1464191" y="5228960"/>
              <a:ext cx="7389311" cy="369400"/>
              <a:chOff x="1464191" y="5228960"/>
              <a:chExt cx="7389311" cy="369400"/>
            </a:xfrm>
          </p:grpSpPr>
          <p:sp>
            <p:nvSpPr>
              <p:cNvPr id="20499" name="矩形 66"/>
              <p:cNvSpPr>
                <a:spLocks noChangeArrowheads="1"/>
              </p:cNvSpPr>
              <p:nvPr/>
            </p:nvSpPr>
            <p:spPr bwMode="auto">
              <a:xfrm>
                <a:off x="1464191" y="5228994"/>
                <a:ext cx="607859" cy="369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0000"/>
                    </a:solidFill>
                    <a:latin typeface="华文行楷" pitchFamily="2" charset="-122"/>
                    <a:ea typeface="华文行楷" pitchFamily="2" charset="-122"/>
                    <a:sym typeface="宋体" pitchFamily="2" charset="-122"/>
                  </a:rPr>
                  <a:t>100%</a:t>
                </a:r>
                <a:endParaRPr lang="zh-CN" altLang="en-US" b="1" smtClean="0">
                  <a:solidFill>
                    <a:prstClr val="black"/>
                  </a:solidFill>
                  <a:latin typeface="华文行楷" pitchFamily="2" charset="-122"/>
                  <a:ea typeface="华文行楷" pitchFamily="2" charset="-122"/>
                </a:endParaRPr>
              </a:p>
            </p:txBody>
          </p:sp>
          <p:sp>
            <p:nvSpPr>
              <p:cNvPr id="20500" name="矩形 67"/>
              <p:cNvSpPr>
                <a:spLocks noChangeArrowheads="1"/>
              </p:cNvSpPr>
              <p:nvPr/>
            </p:nvSpPr>
            <p:spPr bwMode="auto">
              <a:xfrm>
                <a:off x="2976304" y="5228994"/>
                <a:ext cx="5453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0000"/>
                    </a:solidFill>
                    <a:latin typeface="华文行楷" pitchFamily="2" charset="-122"/>
                    <a:ea typeface="华文行楷" pitchFamily="2" charset="-122"/>
                    <a:sym typeface="宋体" pitchFamily="2" charset="-122"/>
                  </a:rPr>
                  <a:t>20%</a:t>
                </a:r>
                <a:endParaRPr lang="zh-CN" altLang="en-US" b="1" smtClean="0">
                  <a:solidFill>
                    <a:prstClr val="black"/>
                  </a:solidFill>
                  <a:latin typeface="华文行楷" pitchFamily="2" charset="-122"/>
                  <a:ea typeface="华文行楷" pitchFamily="2" charset="-122"/>
                </a:endParaRPr>
              </a:p>
            </p:txBody>
          </p:sp>
          <p:sp>
            <p:nvSpPr>
              <p:cNvPr id="20501" name="矩形 68"/>
              <p:cNvSpPr>
                <a:spLocks noChangeArrowheads="1"/>
              </p:cNvSpPr>
              <p:nvPr/>
            </p:nvSpPr>
            <p:spPr bwMode="auto">
              <a:xfrm>
                <a:off x="4801949" y="5228960"/>
                <a:ext cx="652719" cy="36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0000"/>
                    </a:solidFill>
                    <a:latin typeface="华文行楷" pitchFamily="2" charset="-122"/>
                    <a:ea typeface="华文行楷" pitchFamily="2" charset="-122"/>
                    <a:sym typeface="宋体" pitchFamily="2" charset="-122"/>
                  </a:rPr>
                  <a:t>3.2%</a:t>
                </a:r>
                <a:endParaRPr lang="zh-CN" altLang="en-US" b="1" smtClean="0">
                  <a:solidFill>
                    <a:prstClr val="black"/>
                  </a:solidFill>
                  <a:latin typeface="华文行楷" pitchFamily="2" charset="-122"/>
                  <a:ea typeface="华文行楷" pitchFamily="2" charset="-122"/>
                </a:endParaRPr>
              </a:p>
            </p:txBody>
          </p:sp>
          <p:sp>
            <p:nvSpPr>
              <p:cNvPr id="20502" name="矩形 69"/>
              <p:cNvSpPr>
                <a:spLocks noChangeArrowheads="1"/>
              </p:cNvSpPr>
              <p:nvPr/>
            </p:nvSpPr>
            <p:spPr bwMode="auto">
              <a:xfrm>
                <a:off x="6674089" y="5228960"/>
                <a:ext cx="418689" cy="36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0000"/>
                    </a:solidFill>
                    <a:latin typeface="华文行楷" pitchFamily="2" charset="-122"/>
                    <a:ea typeface="华文行楷" pitchFamily="2" charset="-122"/>
                    <a:sym typeface="宋体" pitchFamily="2" charset="-122"/>
                  </a:rPr>
                  <a:t>1%</a:t>
                </a:r>
                <a:endParaRPr lang="zh-CN" altLang="en-US" b="1" smtClean="0">
                  <a:solidFill>
                    <a:prstClr val="black"/>
                  </a:solidFill>
                  <a:latin typeface="华文行楷" pitchFamily="2" charset="-122"/>
                  <a:ea typeface="华文行楷" pitchFamily="2" charset="-122"/>
                </a:endParaRPr>
              </a:p>
            </p:txBody>
          </p:sp>
          <p:sp>
            <p:nvSpPr>
              <p:cNvPr id="20503" name="矩形 70"/>
              <p:cNvSpPr>
                <a:spLocks noChangeArrowheads="1"/>
              </p:cNvSpPr>
              <p:nvPr/>
            </p:nvSpPr>
            <p:spPr bwMode="auto">
              <a:xfrm>
                <a:off x="8114197" y="5228994"/>
                <a:ext cx="7393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smtClean="0">
                    <a:solidFill>
                      <a:srgbClr val="FF0000"/>
                    </a:solidFill>
                    <a:latin typeface="华文行楷" pitchFamily="2" charset="-122"/>
                    <a:ea typeface="华文行楷" pitchFamily="2" charset="-122"/>
                    <a:sym typeface="宋体" pitchFamily="2" charset="-122"/>
                  </a:rPr>
                  <a:t>0.35%</a:t>
                </a:r>
                <a:endParaRPr lang="zh-CN" altLang="en-US" b="1" smtClean="0">
                  <a:solidFill>
                    <a:prstClr val="black"/>
                  </a:solidFill>
                  <a:latin typeface="华文行楷" pitchFamily="2" charset="-122"/>
                  <a:ea typeface="华文行楷" pitchFamily="2" charset="-122"/>
                </a:endParaRPr>
              </a:p>
            </p:txBody>
          </p:sp>
        </p:grpSp>
      </p:grpSp>
      <p:sp>
        <p:nvSpPr>
          <p:cNvPr id="20484" name="标题 6"/>
          <p:cNvSpPr>
            <a:spLocks noGrp="1" noChangeArrowheads="1"/>
          </p:cNvSpPr>
          <p:nvPr/>
        </p:nvSpPr>
        <p:spPr bwMode="auto">
          <a:xfrm>
            <a:off x="2708275" y="6069013"/>
            <a:ext cx="7885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b="1" smtClean="0">
              <a:solidFill>
                <a:srgbClr val="7030A0"/>
              </a:solidFill>
              <a:latin typeface="微软雅黑" pitchFamily="34" charset="-122"/>
              <a:ea typeface="仿宋_GB2312"/>
              <a:cs typeface="仿宋_GB2312"/>
              <a:sym typeface="微软雅黑" pitchFamily="34" charset="-122"/>
            </a:endParaRPr>
          </a:p>
        </p:txBody>
      </p:sp>
      <p:sp>
        <p:nvSpPr>
          <p:cNvPr id="20485" name="矩形 51"/>
          <p:cNvSpPr>
            <a:spLocks noChangeArrowheads="1"/>
          </p:cNvSpPr>
          <p:nvPr/>
        </p:nvSpPr>
        <p:spPr bwMode="auto">
          <a:xfrm>
            <a:off x="142844" y="714356"/>
            <a:ext cx="7021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怎么区别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HPV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一过性感染、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CIN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转归或进展人群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？</a:t>
            </a:r>
            <a:endParaRPr lang="zh-CN" altLang="zh-CN" sz="28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黑体" pitchFamily="49" charset="-122"/>
            </a:endParaRPr>
          </a:p>
        </p:txBody>
      </p:sp>
      <p:sp>
        <p:nvSpPr>
          <p:cNvPr id="20486" name="TextBox 48"/>
          <p:cNvSpPr txBox="1">
            <a:spLocks noChangeArrowheads="1"/>
          </p:cNvSpPr>
          <p:nvPr/>
        </p:nvSpPr>
        <p:spPr bwMode="auto">
          <a:xfrm>
            <a:off x="5357813" y="6550025"/>
            <a:ext cx="414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</a:rPr>
              <a:t>Nasiell,etal.Obstet Gynecol 1983,61:609-614</a:t>
            </a:r>
            <a:endParaRPr lang="zh-CN" altLang="en-US" sz="1400" smtClean="0">
              <a:solidFill>
                <a:prstClr val="black"/>
              </a:solidFill>
            </a:endParaRPr>
          </a:p>
        </p:txBody>
      </p:sp>
      <p:sp>
        <p:nvSpPr>
          <p:cNvPr id="20487" name="TextBox 47"/>
          <p:cNvSpPr txBox="1">
            <a:spLocks noChangeArrowheads="1"/>
          </p:cNvSpPr>
          <p:nvPr/>
        </p:nvSpPr>
        <p:spPr bwMode="auto">
          <a:xfrm>
            <a:off x="428625" y="477361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7030A0"/>
                </a:solidFill>
              </a:rPr>
              <a:t>80%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sp>
        <p:nvSpPr>
          <p:cNvPr id="20488" name="标题 6"/>
          <p:cNvSpPr>
            <a:spLocks noGrp="1" noChangeArrowheads="1"/>
          </p:cNvSpPr>
          <p:nvPr/>
        </p:nvSpPr>
        <p:spPr bwMode="auto">
          <a:xfrm>
            <a:off x="500034" y="214290"/>
            <a:ext cx="7885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HPV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感染致宫颈癌模式图</a:t>
            </a:r>
            <a:endParaRPr lang="zh-CN" altLang="en-US" sz="2400" b="1" dirty="0" smtClean="0">
              <a:solidFill>
                <a:prstClr val="black"/>
              </a:solidFill>
              <a:latin typeface="微软雅黑" pitchFamily="34" charset="-122"/>
              <a:ea typeface="仿宋_GB2312"/>
              <a:cs typeface="仿宋_GB2312"/>
              <a:sym typeface="微软雅黑" pitchFamily="34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b="1" dirty="0" smtClean="0">
              <a:solidFill>
                <a:prstClr val="black"/>
              </a:solidFill>
              <a:latin typeface="微软雅黑" pitchFamily="34" charset="-122"/>
              <a:ea typeface="仿宋_GB2312"/>
              <a:cs typeface="仿宋_GB231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183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285720" y="1000108"/>
            <a:ext cx="657229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lang="en-US" altLang="zh-CN" sz="2400" b="1" dirty="0">
                <a:latin typeface="微软雅黑" pitchFamily="34" charset="-122"/>
                <a:ea typeface="微软雅黑" pitchFamily="34" charset="-122"/>
                <a:cs typeface="+mj-cs"/>
              </a:rPr>
            </a:b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cs typeface="+mj-cs"/>
              </a:rPr>
              <a:t>关于宫颈病变（癌）诊治中遇到的问题？</a:t>
            </a:r>
          </a:p>
        </p:txBody>
      </p:sp>
      <p:sp>
        <p:nvSpPr>
          <p:cNvPr id="21508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672075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chemeClr val="tx1"/>
                </a:solidFill>
              </a:rPr>
              <a:t>您可能经常碰到：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714348" y="1071546"/>
            <a:ext cx="8229600" cy="44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zh-CN" sz="2000" dirty="0" smtClean="0"/>
              <a:t> </a:t>
            </a:r>
            <a:endParaRPr lang="en-US" altLang="zh-CN" sz="20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1800" dirty="0" smtClean="0"/>
              <a:t>HPV</a:t>
            </a:r>
            <a:r>
              <a:rPr lang="zh-CN" altLang="en-US" sz="1800" dirty="0" smtClean="0"/>
              <a:t>感染后，如何跟踪高危人群？</a:t>
            </a:r>
            <a:endParaRPr lang="en-US" altLang="zh-CN" sz="1800" dirty="0" smtClean="0"/>
          </a:p>
          <a:p>
            <a:pPr>
              <a:lnSpc>
                <a:spcPct val="150000"/>
              </a:lnSpc>
              <a:defRPr/>
            </a:pPr>
            <a:r>
              <a:rPr lang="en-US" altLang="zh-CN" sz="1800" dirty="0" smtClean="0"/>
              <a:t>HPV</a:t>
            </a:r>
            <a:r>
              <a:rPr lang="zh-CN" altLang="en-US" sz="1800" dirty="0" smtClean="0"/>
              <a:t>治疗后持续（</a:t>
            </a:r>
            <a:r>
              <a:rPr lang="en-US" altLang="zh-CN" sz="1800" dirty="0" smtClean="0"/>
              <a:t>+</a:t>
            </a:r>
            <a:r>
              <a:rPr lang="zh-CN" altLang="en-US" sz="1800" dirty="0" smtClean="0"/>
              <a:t>），如何评估？</a:t>
            </a:r>
            <a:endParaRPr lang="en-US" altLang="zh-CN" sz="180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1800" dirty="0" smtClean="0"/>
              <a:t>筛查人群中常见的细胞学正常、</a:t>
            </a:r>
            <a:r>
              <a:rPr lang="en-US" altLang="zh-CN" sz="1800" dirty="0" smtClean="0"/>
              <a:t>HPV-DNA</a:t>
            </a:r>
            <a:r>
              <a:rPr lang="zh-CN" altLang="en-US" sz="1800" dirty="0" smtClean="0"/>
              <a:t>（</a:t>
            </a:r>
            <a:r>
              <a:rPr lang="en-US" altLang="zh-CN" sz="1800" dirty="0" smtClean="0"/>
              <a:t>+</a:t>
            </a:r>
            <a:r>
              <a:rPr lang="zh-CN" altLang="en-US" sz="1800" dirty="0" smtClean="0"/>
              <a:t>），如何处理？</a:t>
            </a:r>
            <a:endParaRPr lang="en-US" altLang="zh-CN" sz="180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1800" dirty="0" smtClean="0"/>
              <a:t>如何判定</a:t>
            </a:r>
            <a:r>
              <a:rPr lang="en-US" altLang="zh-CN" sz="1800" dirty="0" smtClean="0"/>
              <a:t>CIN</a:t>
            </a:r>
            <a:r>
              <a:rPr lang="zh-CN" altLang="en-US" sz="1800" dirty="0" smtClean="0"/>
              <a:t>人群预后和进展风险？</a:t>
            </a:r>
            <a:endParaRPr lang="en-US" altLang="zh-CN" sz="1800" dirty="0" smtClean="0"/>
          </a:p>
          <a:p>
            <a:pPr>
              <a:lnSpc>
                <a:spcPct val="150000"/>
              </a:lnSpc>
              <a:defRPr/>
            </a:pPr>
            <a:r>
              <a:rPr lang="zh-CN" altLang="en-US" sz="1800" dirty="0" smtClean="0"/>
              <a:t>术后持续HPV（</a:t>
            </a:r>
            <a:r>
              <a:rPr lang="en-US" altLang="zh-CN" sz="1800" dirty="0" smtClean="0"/>
              <a:t>+</a:t>
            </a:r>
            <a:r>
              <a:rPr lang="zh-CN" altLang="en-US" sz="1800" dirty="0" smtClean="0"/>
              <a:t>），而无CIN的病变</a:t>
            </a:r>
            <a:endParaRPr lang="en-US" altLang="zh-CN" sz="18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dirty="0" smtClean="0"/>
              <a:t>低年龄段如何筛查？</a:t>
            </a:r>
            <a:endParaRPr lang="en-US" altLang="zh-CN" sz="18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dirty="0" smtClean="0"/>
              <a:t>如何防止过度治疗或者漏诊？</a:t>
            </a:r>
            <a:endParaRPr lang="en-US" altLang="zh-CN" sz="1800" dirty="0" smtClean="0"/>
          </a:p>
          <a:p>
            <a:pPr eaLnBrk="1" hangingPunct="1">
              <a:defRPr/>
            </a:pPr>
            <a:r>
              <a:rPr lang="en-US" altLang="zh-CN" sz="2000" dirty="0" smtClean="0"/>
              <a:t>…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zh-CN" altLang="en-US" dirty="0" smtClean="0"/>
          </a:p>
        </p:txBody>
      </p:sp>
      <p:sp>
        <p:nvSpPr>
          <p:cNvPr id="7" name="矩形 6"/>
          <p:cNvSpPr/>
          <p:nvPr/>
        </p:nvSpPr>
        <p:spPr>
          <a:xfrm>
            <a:off x="714348" y="535782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现有的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检测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仅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提示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疾病状态，对病程进展缺乏客观依据</a:t>
            </a:r>
          </a:p>
        </p:txBody>
      </p:sp>
    </p:spTree>
    <p:extLst>
      <p:ext uri="{BB962C8B-B14F-4D97-AF65-F5344CB8AC3E}">
        <p14:creationId xmlns:p14="http://schemas.microsoft.com/office/powerpoint/2010/main" xmlns="" val="41750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550" y="1484313"/>
            <a:ext cx="7272338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E6/E7 mRNA</a:t>
            </a:r>
            <a:r>
              <a:rPr lang="zh-CN" altLang="zh-CN" sz="3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检测</a:t>
            </a:r>
            <a:r>
              <a:rPr lang="zh-CN" altLang="en-US" sz="36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来帮您！</a:t>
            </a:r>
          </a:p>
        </p:txBody>
      </p:sp>
      <p:sp>
        <p:nvSpPr>
          <p:cNvPr id="5" name="标题 7"/>
          <p:cNvSpPr txBox="1">
            <a:spLocks/>
          </p:cNvSpPr>
          <p:nvPr/>
        </p:nvSpPr>
        <p:spPr bwMode="auto">
          <a:xfrm>
            <a:off x="2195513" y="3429000"/>
            <a:ext cx="46799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zh-CN" altLang="en-US" sz="2400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2292" name="图片 5" descr="t01c1254bfaec47cba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492375"/>
            <a:ext cx="37465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934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0"/>
          <p:cNvGrpSpPr>
            <a:grpSpLocks/>
          </p:cNvGrpSpPr>
          <p:nvPr/>
        </p:nvGrpSpPr>
        <p:grpSpPr bwMode="auto">
          <a:xfrm>
            <a:off x="468313" y="1084263"/>
            <a:ext cx="3317869" cy="3130555"/>
            <a:chOff x="888454" y="1844675"/>
            <a:chExt cx="3352800" cy="3352800"/>
          </a:xfrm>
        </p:grpSpPr>
        <p:pic>
          <p:nvPicPr>
            <p:cNvPr id="2357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29" t="43755" r="71106" b="5318"/>
            <a:stretch>
              <a:fillRect/>
            </a:stretch>
          </p:blipFill>
          <p:spPr bwMode="auto">
            <a:xfrm>
              <a:off x="888454" y="1844675"/>
              <a:ext cx="335280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0" name="Text Box 9"/>
            <p:cNvSpPr>
              <a:spLocks noChangeArrowheads="1"/>
            </p:cNvSpPr>
            <p:nvPr/>
          </p:nvSpPr>
          <p:spPr bwMode="auto">
            <a:xfrm>
              <a:off x="3203848" y="3933056"/>
              <a:ext cx="838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5400" b="1" smtClean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X</a:t>
              </a:r>
              <a:endParaRPr lang="zh-CN" altLang="en-US" b="1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3555" name="AutoShape 46"/>
          <p:cNvSpPr>
            <a:spLocks noChangeArrowheads="1"/>
          </p:cNvSpPr>
          <p:nvPr/>
        </p:nvSpPr>
        <p:spPr bwMode="gray">
          <a:xfrm>
            <a:off x="611188" y="157163"/>
            <a:ext cx="6553200" cy="576262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E6/E7 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癌基因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HPV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的主要致癌基因</a:t>
            </a:r>
          </a:p>
        </p:txBody>
      </p:sp>
      <p:sp>
        <p:nvSpPr>
          <p:cNvPr id="23556" name="AutoShape 8"/>
          <p:cNvSpPr>
            <a:spLocks noChangeArrowheads="1"/>
          </p:cNvSpPr>
          <p:nvPr/>
        </p:nvSpPr>
        <p:spPr bwMode="auto">
          <a:xfrm>
            <a:off x="4714875" y="928689"/>
            <a:ext cx="3929091" cy="2143122"/>
          </a:xfrm>
          <a:prstGeom prst="wedgeRoundRectCallout">
            <a:avLst>
              <a:gd name="adj1" fmla="val -78699"/>
              <a:gd name="adj2" fmla="val -20278"/>
              <a:gd name="adj3" fmla="val 16667"/>
            </a:avLst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SzPct val="70000"/>
              <a:buFont typeface="Wingdings" pitchFamily="2" charset="2"/>
              <a:buNone/>
            </a:pPr>
            <a:r>
              <a:rPr lang="zh-CN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“高危亚型</a:t>
            </a:r>
            <a:r>
              <a:rPr lang="en-US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HPV</a:t>
            </a:r>
            <a:r>
              <a:rPr lang="zh-CN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感染宫颈上皮细胞，将产生两种癌蛋白：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E6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E7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蛋白</a:t>
            </a:r>
            <a:r>
              <a:rPr lang="zh-CN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。癌蛋白可与宿主细胞的细胞周期调节蛋白（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抑癌蛋白如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P53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RB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zh-CN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）相结合，导致细胞周期控制失常，发生癌变。” </a:t>
            </a:r>
            <a:endParaRPr lang="zh-CN" altLang="en-US" sz="1600" b="1" dirty="0" smtClean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仿宋_GB2312"/>
              <a:sym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19588" y="3357563"/>
            <a:ext cx="48244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zh-CN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（人民卫生出版社《妇产科学》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2004</a:t>
            </a:r>
            <a:r>
              <a:rPr lang="zh-CN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月第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版）</a:t>
            </a:r>
            <a:endParaRPr lang="zh-CN" altLang="en-US" sz="1200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23558" name="组合 62"/>
          <p:cNvGrpSpPr>
            <a:grpSpLocks/>
          </p:cNvGrpSpPr>
          <p:nvPr/>
        </p:nvGrpSpPr>
        <p:grpSpPr bwMode="auto">
          <a:xfrm>
            <a:off x="107950" y="4868863"/>
            <a:ext cx="8904288" cy="1368425"/>
            <a:chOff x="0" y="1844824"/>
            <a:chExt cx="8904819" cy="1368152"/>
          </a:xfrm>
        </p:grpSpPr>
        <p:sp>
          <p:nvSpPr>
            <p:cNvPr id="23560" name="TextBox 39"/>
            <p:cNvSpPr txBox="1">
              <a:spLocks noChangeArrowheads="1"/>
            </p:cNvSpPr>
            <p:nvPr/>
          </p:nvSpPr>
          <p:spPr bwMode="auto">
            <a:xfrm>
              <a:off x="0" y="1844824"/>
              <a:ext cx="1403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smtClean="0">
                  <a:solidFill>
                    <a:srgbClr val="000000"/>
                  </a:solidFill>
                </a:rPr>
                <a:t>HPV DNA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 rot="16200000">
              <a:off x="1343899" y="1885260"/>
              <a:ext cx="0" cy="28735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2" name="TextBox 39"/>
            <p:cNvSpPr txBox="1">
              <a:spLocks noChangeArrowheads="1"/>
            </p:cNvSpPr>
            <p:nvPr/>
          </p:nvSpPr>
          <p:spPr bwMode="auto">
            <a:xfrm>
              <a:off x="1387852" y="1844824"/>
              <a:ext cx="1584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u="sng" smtClean="0">
                  <a:solidFill>
                    <a:srgbClr val="000000"/>
                  </a:solidFill>
                </a:rPr>
                <a:t>E6</a:t>
              </a:r>
              <a:r>
                <a:rPr lang="zh-CN" altLang="en-US" b="1" u="sng" smtClean="0">
                  <a:solidFill>
                    <a:srgbClr val="000000"/>
                  </a:solidFill>
                </a:rPr>
                <a:t>、</a:t>
              </a:r>
              <a:r>
                <a:rPr lang="en-US" altLang="zh-CN" b="1" u="sng" smtClean="0">
                  <a:solidFill>
                    <a:srgbClr val="000000"/>
                  </a:solidFill>
                </a:rPr>
                <a:t>E7 DNA</a:t>
              </a:r>
            </a:p>
          </p:txBody>
        </p:sp>
        <p:sp>
          <p:nvSpPr>
            <p:cNvPr id="23563" name="TextBox 39"/>
            <p:cNvSpPr txBox="1">
              <a:spLocks noChangeArrowheads="1"/>
            </p:cNvSpPr>
            <p:nvPr/>
          </p:nvSpPr>
          <p:spPr bwMode="auto">
            <a:xfrm>
              <a:off x="3150912" y="1844824"/>
              <a:ext cx="1800199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u="sng" dirty="0" smtClean="0">
                  <a:solidFill>
                    <a:srgbClr val="00B050"/>
                  </a:solidFill>
                </a:rPr>
                <a:t>E6</a:t>
              </a:r>
              <a:r>
                <a:rPr lang="zh-CN" altLang="en-US" b="1" u="sng" dirty="0" smtClean="0">
                  <a:solidFill>
                    <a:srgbClr val="00B050"/>
                  </a:solidFill>
                </a:rPr>
                <a:t>、</a:t>
              </a:r>
              <a:r>
                <a:rPr lang="en-US" altLang="zh-CN" b="1" u="sng" dirty="0" smtClean="0">
                  <a:solidFill>
                    <a:srgbClr val="00B050"/>
                  </a:solidFill>
                </a:rPr>
                <a:t>E7  mRNA</a:t>
              </a:r>
            </a:p>
          </p:txBody>
        </p:sp>
        <p:sp>
          <p:nvSpPr>
            <p:cNvPr id="23564" name="TextBox 39"/>
            <p:cNvSpPr txBox="1">
              <a:spLocks noChangeArrowheads="1"/>
            </p:cNvSpPr>
            <p:nvPr/>
          </p:nvSpPr>
          <p:spPr bwMode="auto">
            <a:xfrm>
              <a:off x="5137272" y="1844824"/>
              <a:ext cx="1584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u="sng" smtClean="0">
                  <a:solidFill>
                    <a:srgbClr val="FB6511"/>
                  </a:solidFill>
                </a:rPr>
                <a:t>E6</a:t>
              </a:r>
              <a:r>
                <a:rPr lang="zh-CN" altLang="en-US" b="1" u="sng" smtClean="0">
                  <a:solidFill>
                    <a:srgbClr val="FB6511"/>
                  </a:solidFill>
                </a:rPr>
                <a:t>、</a:t>
              </a:r>
              <a:r>
                <a:rPr lang="en-US" altLang="zh-CN" b="1" u="sng" smtClean="0">
                  <a:solidFill>
                    <a:srgbClr val="FB6511"/>
                  </a:solidFill>
                </a:rPr>
                <a:t>E7</a:t>
              </a:r>
              <a:r>
                <a:rPr lang="zh-CN" altLang="en-US" b="1" u="sng" smtClean="0">
                  <a:solidFill>
                    <a:srgbClr val="FB6511"/>
                  </a:solidFill>
                </a:rPr>
                <a:t>蛋白</a:t>
              </a:r>
              <a:endParaRPr lang="en-US" altLang="zh-CN" b="1" u="sng" smtClean="0">
                <a:solidFill>
                  <a:srgbClr val="FB6511"/>
                </a:solidFill>
              </a:endParaRPr>
            </a:p>
          </p:txBody>
        </p:sp>
        <p:sp>
          <p:nvSpPr>
            <p:cNvPr id="23565" name="TextBox 39"/>
            <p:cNvSpPr txBox="1">
              <a:spLocks noChangeArrowheads="1"/>
            </p:cNvSpPr>
            <p:nvPr/>
          </p:nvSpPr>
          <p:spPr bwMode="auto">
            <a:xfrm>
              <a:off x="7896708" y="1844824"/>
              <a:ext cx="10081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smtClean="0">
                  <a:solidFill>
                    <a:srgbClr val="FF0000"/>
                  </a:solidFill>
                </a:rPr>
                <a:t>宫颈癌</a:t>
              </a:r>
              <a:endParaRPr lang="en-US" altLang="zh-CN" b="1" smtClean="0">
                <a:solidFill>
                  <a:srgbClr val="FF0000"/>
                </a:solidFill>
              </a:endParaRPr>
            </a:p>
          </p:txBody>
        </p:sp>
        <p:sp>
          <p:nvSpPr>
            <p:cNvPr id="23566" name="TextBox 39"/>
            <p:cNvSpPr txBox="1">
              <a:spLocks noChangeArrowheads="1"/>
            </p:cNvSpPr>
            <p:nvPr/>
          </p:nvSpPr>
          <p:spPr bwMode="auto">
            <a:xfrm>
              <a:off x="6741796" y="1844824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u="sng" smtClean="0">
                  <a:solidFill>
                    <a:srgbClr val="C00000"/>
                  </a:solidFill>
                </a:rPr>
                <a:t>CIN1/2/3</a:t>
              </a:r>
            </a:p>
          </p:txBody>
        </p:sp>
        <p:sp>
          <p:nvSpPr>
            <p:cNvPr id="23567" name="TextBox 20"/>
            <p:cNvSpPr txBox="1">
              <a:spLocks noChangeArrowheads="1"/>
            </p:cNvSpPr>
            <p:nvPr/>
          </p:nvSpPr>
          <p:spPr bwMode="auto">
            <a:xfrm>
              <a:off x="1459859" y="2843644"/>
              <a:ext cx="14401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u="sng" smtClean="0">
                  <a:solidFill>
                    <a:prstClr val="black"/>
                  </a:solidFill>
                  <a:latin typeface="楷体" pitchFamily="49" charset="-122"/>
                  <a:ea typeface="楷体" pitchFamily="49" charset="-122"/>
                </a:rPr>
                <a:t>致癌原材料</a:t>
              </a:r>
            </a:p>
          </p:txBody>
        </p:sp>
        <p:sp>
          <p:nvSpPr>
            <p:cNvPr id="23568" name="TextBox 21"/>
            <p:cNvSpPr txBox="1">
              <a:spLocks noChangeArrowheads="1"/>
            </p:cNvSpPr>
            <p:nvPr/>
          </p:nvSpPr>
          <p:spPr bwMode="auto">
            <a:xfrm>
              <a:off x="3330931" y="2843644"/>
              <a:ext cx="14401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u="sng" smtClean="0">
                  <a:solidFill>
                    <a:srgbClr val="00B050"/>
                  </a:solidFill>
                  <a:latin typeface="楷体" pitchFamily="49" charset="-122"/>
                  <a:ea typeface="楷体" pitchFamily="49" charset="-122"/>
                </a:rPr>
                <a:t>致癌半成品</a:t>
              </a:r>
            </a:p>
          </p:txBody>
        </p:sp>
        <p:sp>
          <p:nvSpPr>
            <p:cNvPr id="23569" name="TextBox 22"/>
            <p:cNvSpPr txBox="1">
              <a:spLocks noChangeArrowheads="1"/>
            </p:cNvSpPr>
            <p:nvPr/>
          </p:nvSpPr>
          <p:spPr bwMode="auto">
            <a:xfrm>
              <a:off x="5209280" y="2843644"/>
              <a:ext cx="14401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u="sng" smtClean="0">
                  <a:solidFill>
                    <a:srgbClr val="FB6511"/>
                  </a:solidFill>
                  <a:latin typeface="楷体" pitchFamily="49" charset="-122"/>
                  <a:ea typeface="楷体" pitchFamily="49" charset="-122"/>
                </a:rPr>
                <a:t>致癌物</a:t>
              </a:r>
            </a:p>
          </p:txBody>
        </p:sp>
        <p:sp>
          <p:nvSpPr>
            <p:cNvPr id="23570" name="TextBox 23"/>
            <p:cNvSpPr txBox="1">
              <a:spLocks noChangeArrowheads="1"/>
            </p:cNvSpPr>
            <p:nvPr/>
          </p:nvSpPr>
          <p:spPr bwMode="auto">
            <a:xfrm>
              <a:off x="6597780" y="2843644"/>
              <a:ext cx="14401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u="sng" smtClean="0">
                  <a:solidFill>
                    <a:srgbClr val="C00000"/>
                  </a:solidFill>
                  <a:latin typeface="楷体" pitchFamily="49" charset="-122"/>
                  <a:ea typeface="楷体" pitchFamily="49" charset="-122"/>
                </a:rPr>
                <a:t>癌前病变</a:t>
              </a:r>
            </a:p>
          </p:txBody>
        </p:sp>
        <p:cxnSp>
          <p:nvCxnSpPr>
            <p:cNvPr id="25" name="直接箭头连接符 24"/>
            <p:cNvCxnSpPr/>
            <p:nvPr/>
          </p:nvCxnSpPr>
          <p:spPr>
            <a:xfrm rot="16200000">
              <a:off x="5116818" y="1884466"/>
              <a:ext cx="0" cy="28894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16200000">
              <a:off x="2977535" y="1885260"/>
              <a:ext cx="0" cy="28735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rot="16200000">
              <a:off x="6700444" y="1885260"/>
              <a:ext cx="0" cy="28735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rot="16200000">
              <a:off x="7910985" y="1884466"/>
              <a:ext cx="0" cy="28894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下箭头 28"/>
            <p:cNvSpPr/>
            <p:nvPr/>
          </p:nvSpPr>
          <p:spPr>
            <a:xfrm>
              <a:off x="2051172" y="2276538"/>
              <a:ext cx="144472" cy="576147"/>
            </a:xfrm>
            <a:prstGeom prst="downArrow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下箭头 29"/>
            <p:cNvSpPr/>
            <p:nvPr/>
          </p:nvSpPr>
          <p:spPr>
            <a:xfrm>
              <a:off x="3924534" y="2276538"/>
              <a:ext cx="142884" cy="576147"/>
            </a:xfrm>
            <a:prstGeom prst="downArrow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下箭头 30"/>
            <p:cNvSpPr/>
            <p:nvPr/>
          </p:nvSpPr>
          <p:spPr>
            <a:xfrm>
              <a:off x="5867750" y="2276538"/>
              <a:ext cx="144472" cy="576147"/>
            </a:xfrm>
            <a:prstGeom prst="downArrow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下箭头 31"/>
            <p:cNvSpPr/>
            <p:nvPr/>
          </p:nvSpPr>
          <p:spPr>
            <a:xfrm>
              <a:off x="7164815" y="2276538"/>
              <a:ext cx="142884" cy="576147"/>
            </a:xfrm>
            <a:prstGeom prst="downArrow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559" name="矩形 32"/>
          <p:cNvSpPr>
            <a:spLocks noChangeArrowheads="1"/>
          </p:cNvSpPr>
          <p:nvPr/>
        </p:nvSpPr>
        <p:spPr bwMode="auto">
          <a:xfrm>
            <a:off x="2751138" y="6330950"/>
            <a:ext cx="3538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HPV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E6/E7</a:t>
            </a:r>
            <a:r>
              <a:rPr lang="zh-CN" altLang="en-US" sz="16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癌基因导致宫颈癌变过程</a:t>
            </a:r>
          </a:p>
        </p:txBody>
      </p:sp>
    </p:spTree>
    <p:extLst>
      <p:ext uri="{BB962C8B-B14F-4D97-AF65-F5344CB8AC3E}">
        <p14:creationId xmlns:p14="http://schemas.microsoft.com/office/powerpoint/2010/main" xmlns="" val="41818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124075" y="981075"/>
            <a:ext cx="2447925" cy="7921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高危型HPV感染宫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颈上皮细胞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5148263" y="4437063"/>
            <a:ext cx="1587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851275" y="3213100"/>
            <a:ext cx="2444750" cy="360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FF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癌基因E6、E7 mRNA</a:t>
            </a:r>
            <a:endParaRPr lang="zh-CN" altLang="en-US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635375" y="1773238"/>
            <a:ext cx="1368425" cy="6111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924300" y="3933825"/>
            <a:ext cx="2300288" cy="43021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E6、E7 癌蛋白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5148263" y="3573463"/>
            <a:ext cx="1587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924300" y="4797425"/>
            <a:ext cx="2376488" cy="720725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E6、E7 癌蛋白与抑癌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蛋白P53、RB等结合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5148263" y="5516563"/>
            <a:ext cx="1587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3995738" y="5876925"/>
            <a:ext cx="2303462" cy="43021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宫颈细胞CIN或癌变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3924300" y="2492375"/>
            <a:ext cx="2359025" cy="3603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癌基因E6、E7  DNA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6300788" y="2781300"/>
            <a:ext cx="719137" cy="43180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1979613" y="5373688"/>
            <a:ext cx="1800225" cy="439737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FFFFFF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HPV病毒检测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877050" y="3213100"/>
            <a:ext cx="2038350" cy="431800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FFFFFF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E6/E7 mRNA </a:t>
            </a:r>
            <a:r>
              <a:rPr lang="zh-CN" altLang="en-US" smtClean="0">
                <a:solidFill>
                  <a:srgbClr val="FFFFFF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检测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6300788" y="3429000"/>
            <a:ext cx="503237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>
            <a:off x="6300788" y="6092825"/>
            <a:ext cx="503237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6804025" y="5805488"/>
            <a:ext cx="2003425" cy="431800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FFFFFF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细胞形态学检测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 flipH="1">
            <a:off x="1476375" y="1844675"/>
            <a:ext cx="1152525" cy="64770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5148263" y="2852738"/>
            <a:ext cx="1587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611188" y="2565400"/>
            <a:ext cx="1906587" cy="3603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HPV  L1 DNA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>
            <a:off x="1619250" y="2924175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684213" y="3284538"/>
            <a:ext cx="1800225" cy="360362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HPV  L1 mRNA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99" name="Rectangle 24"/>
          <p:cNvSpPr>
            <a:spLocks noChangeArrowheads="1"/>
          </p:cNvSpPr>
          <p:nvPr/>
        </p:nvSpPr>
        <p:spPr bwMode="auto">
          <a:xfrm>
            <a:off x="611188" y="4076700"/>
            <a:ext cx="1898650" cy="3603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HPV  L1 蛋白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>
            <a:off x="1619250" y="3716338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1" name="Line 26"/>
          <p:cNvSpPr>
            <a:spLocks noChangeShapeType="1"/>
          </p:cNvSpPr>
          <p:nvPr/>
        </p:nvSpPr>
        <p:spPr bwMode="auto">
          <a:xfrm>
            <a:off x="1619250" y="4437063"/>
            <a:ext cx="0" cy="3603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2" name="Rectangle 27"/>
          <p:cNvSpPr>
            <a:spLocks noChangeArrowheads="1"/>
          </p:cNvSpPr>
          <p:nvPr/>
        </p:nvSpPr>
        <p:spPr bwMode="auto">
          <a:xfrm>
            <a:off x="539750" y="4797425"/>
            <a:ext cx="1944688" cy="3603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Times New Roman" pitchFamily="18" charset="0"/>
                <a:ea typeface="楷体_GB2312"/>
                <a:cs typeface="楷体_GB2312"/>
                <a:sym typeface="Times New Roman" pitchFamily="18" charset="0"/>
              </a:rPr>
              <a:t>HPV复制繁殖</a:t>
            </a: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3" name="Line 28"/>
          <p:cNvSpPr>
            <a:spLocks noChangeShapeType="1"/>
          </p:cNvSpPr>
          <p:nvPr/>
        </p:nvSpPr>
        <p:spPr bwMode="auto">
          <a:xfrm flipV="1">
            <a:off x="6227763" y="3716338"/>
            <a:ext cx="792162" cy="576262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4" name="Line 29"/>
          <p:cNvSpPr>
            <a:spLocks noChangeShapeType="1"/>
          </p:cNvSpPr>
          <p:nvPr/>
        </p:nvSpPr>
        <p:spPr bwMode="auto">
          <a:xfrm>
            <a:off x="2843213" y="2781300"/>
            <a:ext cx="1587" cy="1439863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5" name="Line 30"/>
          <p:cNvSpPr>
            <a:spLocks noChangeShapeType="1"/>
          </p:cNvSpPr>
          <p:nvPr/>
        </p:nvSpPr>
        <p:spPr bwMode="auto">
          <a:xfrm>
            <a:off x="2484438" y="2781300"/>
            <a:ext cx="360362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6" name="Line 31"/>
          <p:cNvSpPr>
            <a:spLocks noChangeShapeType="1"/>
          </p:cNvSpPr>
          <p:nvPr/>
        </p:nvSpPr>
        <p:spPr bwMode="auto">
          <a:xfrm>
            <a:off x="2484438" y="4221163"/>
            <a:ext cx="360362" cy="1587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7" name="Line 32"/>
          <p:cNvSpPr>
            <a:spLocks noChangeShapeType="1"/>
          </p:cNvSpPr>
          <p:nvPr/>
        </p:nvSpPr>
        <p:spPr bwMode="auto">
          <a:xfrm>
            <a:off x="2843213" y="3429000"/>
            <a:ext cx="215900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8" name="Line 33"/>
          <p:cNvSpPr>
            <a:spLocks noChangeShapeType="1"/>
          </p:cNvSpPr>
          <p:nvPr/>
        </p:nvSpPr>
        <p:spPr bwMode="auto">
          <a:xfrm>
            <a:off x="3059113" y="3429000"/>
            <a:ext cx="1587" cy="1944688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609" name="Rectangle 35"/>
          <p:cNvSpPr>
            <a:spLocks noChangeArrowheads="1"/>
          </p:cNvSpPr>
          <p:nvPr/>
        </p:nvSpPr>
        <p:spPr bwMode="auto">
          <a:xfrm>
            <a:off x="571500" y="214313"/>
            <a:ext cx="7053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HPV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感染后演变路径</a:t>
            </a: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--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关注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E6E7 mRNA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是关键！</a:t>
            </a:r>
            <a:endParaRPr lang="zh-CN" altLang="en-US" sz="24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5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6"/>
          <p:cNvSpPr>
            <a:spLocks noGrp="1" noChangeArrowheads="1"/>
          </p:cNvSpPr>
          <p:nvPr/>
        </p:nvSpPr>
        <p:spPr bwMode="auto">
          <a:xfrm>
            <a:off x="714348" y="357166"/>
            <a:ext cx="7885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E6/E7 mRNA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的作用：</a:t>
            </a:r>
            <a:endParaRPr lang="zh-CN" altLang="en-US" sz="2400" b="1" dirty="0" smtClean="0">
              <a:solidFill>
                <a:srgbClr val="000000"/>
              </a:solidFill>
              <a:latin typeface="微软雅黑" pitchFamily="34" charset="-122"/>
              <a:ea typeface="仿宋_GB2312"/>
              <a:cs typeface="仿宋_GB2312"/>
              <a:sym typeface="微软雅黑" pitchFamily="34" charset="-122"/>
            </a:endParaRP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428596" y="3143248"/>
            <a:ext cx="2227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阴性：</a:t>
            </a:r>
          </a:p>
        </p:txBody>
      </p:sp>
      <p:sp>
        <p:nvSpPr>
          <p:cNvPr id="6" name="矩形 5"/>
          <p:cNvSpPr/>
          <p:nvPr/>
        </p:nvSpPr>
        <p:spPr>
          <a:xfrm>
            <a:off x="1329845" y="3721185"/>
            <a:ext cx="7488238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en-US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直接判断为宫颈癌低风险人群（排除取材不合格的情况）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5" name="矩形 6"/>
          <p:cNvSpPr>
            <a:spLocks noChangeArrowheads="1"/>
          </p:cNvSpPr>
          <p:nvPr/>
        </p:nvSpPr>
        <p:spPr bwMode="auto">
          <a:xfrm>
            <a:off x="470041" y="4333388"/>
            <a:ext cx="2227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阳性：</a:t>
            </a:r>
          </a:p>
        </p:txBody>
      </p:sp>
      <p:sp>
        <p:nvSpPr>
          <p:cNvPr id="8" name="矩形 7"/>
          <p:cNvSpPr/>
          <p:nvPr/>
        </p:nvSpPr>
        <p:spPr>
          <a:xfrm>
            <a:off x="1329151" y="4792267"/>
            <a:ext cx="753745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宫颈</a:t>
            </a:r>
            <a:r>
              <a:rPr lang="zh-CN" altLang="en-US" kern="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癌高风险人群，拷贝数值越大，风险越高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7" name="矩形 10"/>
          <p:cNvSpPr>
            <a:spLocks noChangeArrowheads="1"/>
          </p:cNvSpPr>
          <p:nvPr/>
        </p:nvSpPr>
        <p:spPr bwMode="auto">
          <a:xfrm>
            <a:off x="503237" y="5786454"/>
            <a:ext cx="86407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Arial" pitchFamily="34" charset="0"/>
              </a:rPr>
              <a:t>北京解放军总医院</a:t>
            </a:r>
            <a:r>
              <a:rPr lang="en-US" altLang="zh-CN" sz="1400" dirty="0" smtClean="0">
                <a:solidFill>
                  <a:prstClr val="black"/>
                </a:solidFill>
                <a:latin typeface="Arial" pitchFamily="34" charset="0"/>
              </a:rPr>
              <a:t>《</a:t>
            </a:r>
            <a:r>
              <a:rPr lang="zh-CN" altLang="en-US" sz="1400" dirty="0" smtClean="0">
                <a:solidFill>
                  <a:prstClr val="black"/>
                </a:solidFill>
                <a:latin typeface="Arial" pitchFamily="34" charset="0"/>
              </a:rPr>
              <a:t>高危型人乳头瘤病毒</a:t>
            </a:r>
            <a:r>
              <a:rPr lang="en-US" altLang="zh-CN" sz="1400" dirty="0" smtClean="0">
                <a:solidFill>
                  <a:prstClr val="black"/>
                </a:solidFill>
                <a:latin typeface="Arial" pitchFamily="34" charset="0"/>
              </a:rPr>
              <a:t>E6/E7 mRNA</a:t>
            </a:r>
            <a:r>
              <a:rPr lang="zh-CN" altLang="en-US" sz="1400" dirty="0" smtClean="0">
                <a:solidFill>
                  <a:prstClr val="black"/>
                </a:solidFill>
                <a:latin typeface="Arial" pitchFamily="34" charset="0"/>
              </a:rPr>
              <a:t>检测在宫颈癌筛查中的意义</a:t>
            </a:r>
            <a:r>
              <a:rPr lang="en-US" altLang="zh-CN" sz="1400" dirty="0" smtClean="0">
                <a:solidFill>
                  <a:prstClr val="black"/>
                </a:solidFill>
                <a:latin typeface="Arial" pitchFamily="34" charset="0"/>
              </a:rPr>
              <a:t>》</a:t>
            </a:r>
            <a:endParaRPr lang="zh-CN" altLang="en-US" sz="1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1085" y="1052736"/>
            <a:ext cx="78773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E6/E7--HPV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感染往宫颈恶变方向进展的标志物</a:t>
            </a:r>
            <a:endParaRPr lang="en-US" altLang="zh-CN" sz="24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kern="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          --</a:t>
            </a:r>
            <a:r>
              <a:rPr lang="zh-CN" altLang="en-US" sz="2400" b="1" kern="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病程进展方向，宫颈癌风险评估指标</a:t>
            </a:r>
            <a:br>
              <a:rPr lang="zh-CN" altLang="en-US" sz="2400" b="1" kern="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 b="1" kern="0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400" b="1" kern="0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400" b="1" kern="0" dirty="0" smtClean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2400" b="1" kern="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有效降低</a:t>
            </a:r>
            <a:r>
              <a:rPr lang="en-US" altLang="zh-CN" sz="2400" b="1" kern="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HPV</a:t>
            </a:r>
            <a:r>
              <a:rPr lang="zh-CN" altLang="en-US" sz="2400" b="1" kern="0" dirty="0">
                <a:solidFill>
                  <a:srgbClr val="006600"/>
                </a:solidFill>
                <a:latin typeface="微软雅黑" pitchFamily="34" charset="-122"/>
                <a:ea typeface="微软雅黑" pitchFamily="34" charset="-122"/>
              </a:rPr>
              <a:t>一过性感染过诊及恐慌</a:t>
            </a:r>
          </a:p>
        </p:txBody>
      </p:sp>
    </p:spTree>
    <p:extLst>
      <p:ext uri="{BB962C8B-B14F-4D97-AF65-F5344CB8AC3E}">
        <p14:creationId xmlns:p14="http://schemas.microsoft.com/office/powerpoint/2010/main" xmlns="" val="38708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1254</Words>
  <Application>Microsoft Office PowerPoint</Application>
  <PresentationFormat>全屏显示(4:3)</PresentationFormat>
  <Paragraphs>199</Paragraphs>
  <Slides>20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HPV E6/E7 mRNA的临床应用 </vt:lpstr>
      <vt:lpstr>目录</vt:lpstr>
      <vt:lpstr>幻灯片 3</vt:lpstr>
      <vt:lpstr>幻灯片 4</vt:lpstr>
      <vt:lpstr>您可能经常碰到：</vt:lpstr>
      <vt:lpstr>幻灯片 6</vt:lpstr>
      <vt:lpstr>幻灯片 7</vt:lpstr>
      <vt:lpstr>幻灯片 8</vt:lpstr>
      <vt:lpstr>幻灯片 9</vt:lpstr>
      <vt:lpstr>宫颈癌检测方法汇总</vt:lpstr>
      <vt:lpstr>E6/E7 mRNA的临床应用人群</vt:lpstr>
      <vt:lpstr>幻灯片 12</vt:lpstr>
      <vt:lpstr>幻灯片 13</vt:lpstr>
      <vt:lpstr>检测结果说明</vt:lpstr>
      <vt:lpstr>检测结果说明</vt:lpstr>
      <vt:lpstr>检测结果说明</vt:lpstr>
      <vt:lpstr>幻灯片 17</vt:lpstr>
      <vt:lpstr>E6/E7 mRNA申请单填写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2016迪安诊断×××会议</dc:title>
  <dc:creator>PINGPAI-123</dc:creator>
  <cp:lastModifiedBy>微软用户</cp:lastModifiedBy>
  <cp:revision>159</cp:revision>
  <dcterms:created xsi:type="dcterms:W3CDTF">2016-05-10T06:44:35Z</dcterms:created>
  <dcterms:modified xsi:type="dcterms:W3CDTF">2016-10-12T07:32:17Z</dcterms:modified>
</cp:coreProperties>
</file>